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6"/>
  </p:notesMasterIdLst>
  <p:sldIdLst>
    <p:sldId id="256" r:id="rId2"/>
    <p:sldId id="264" r:id="rId3"/>
    <p:sldId id="302" r:id="rId4"/>
    <p:sldId id="301" r:id="rId5"/>
    <p:sldId id="304" r:id="rId6"/>
    <p:sldId id="305" r:id="rId7"/>
    <p:sldId id="269" r:id="rId8"/>
    <p:sldId id="307" r:id="rId9"/>
    <p:sldId id="314" r:id="rId10"/>
    <p:sldId id="308" r:id="rId11"/>
    <p:sldId id="303" r:id="rId12"/>
    <p:sldId id="270" r:id="rId13"/>
    <p:sldId id="260" r:id="rId14"/>
    <p:sldId id="271" r:id="rId15"/>
    <p:sldId id="306" r:id="rId16"/>
    <p:sldId id="262" r:id="rId17"/>
    <p:sldId id="263" r:id="rId18"/>
    <p:sldId id="272" r:id="rId19"/>
    <p:sldId id="257" r:id="rId20"/>
    <p:sldId id="273" r:id="rId21"/>
    <p:sldId id="268" r:id="rId22"/>
    <p:sldId id="309" r:id="rId23"/>
    <p:sldId id="310" r:id="rId24"/>
    <p:sldId id="265" r:id="rId25"/>
    <p:sldId id="266" r:id="rId26"/>
    <p:sldId id="267" r:id="rId27"/>
    <p:sldId id="274" r:id="rId28"/>
    <p:sldId id="275" r:id="rId29"/>
    <p:sldId id="277" r:id="rId30"/>
    <p:sldId id="278" r:id="rId31"/>
    <p:sldId id="279" r:id="rId32"/>
    <p:sldId id="280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15" r:id="rId41"/>
    <p:sldId id="316" r:id="rId42"/>
    <p:sldId id="317" r:id="rId43"/>
    <p:sldId id="290" r:id="rId44"/>
    <p:sldId id="311" r:id="rId45"/>
    <p:sldId id="291" r:id="rId46"/>
    <p:sldId id="292" r:id="rId47"/>
    <p:sldId id="295" r:id="rId48"/>
    <p:sldId id="296" r:id="rId49"/>
    <p:sldId id="297" r:id="rId50"/>
    <p:sldId id="298" r:id="rId51"/>
    <p:sldId id="299" r:id="rId52"/>
    <p:sldId id="312" r:id="rId53"/>
    <p:sldId id="313" r:id="rId54"/>
    <p:sldId id="30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660"/>
  </p:normalViewPr>
  <p:slideViewPr>
    <p:cSldViewPr snapToGrid="0">
      <p:cViewPr>
        <p:scale>
          <a:sx n="100" d="100"/>
          <a:sy n="100" d="100"/>
        </p:scale>
        <p:origin x="88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C0DD76-3EBF-4244-BC66-B90BB7F2AD39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A3A6018B-5D43-4864-B72D-43830B044AC2}">
      <dgm:prSet phldrT="[Text]"/>
      <dgm:spPr/>
      <dgm:t>
        <a:bodyPr/>
        <a:lstStyle/>
        <a:p>
          <a:r>
            <a:rPr lang="en-US" dirty="0" smtClean="0"/>
            <a:t>Arduino</a:t>
          </a:r>
          <a:endParaRPr lang="en-US" dirty="0"/>
        </a:p>
      </dgm:t>
    </dgm:pt>
    <dgm:pt modelId="{8626283B-10C6-4311-B328-240E9D05F6D6}" type="parTrans" cxnId="{771FD58C-C510-45BF-A66A-927735ABBB47}">
      <dgm:prSet/>
      <dgm:spPr/>
      <dgm:t>
        <a:bodyPr/>
        <a:lstStyle/>
        <a:p>
          <a:endParaRPr lang="en-US"/>
        </a:p>
      </dgm:t>
    </dgm:pt>
    <dgm:pt modelId="{BE356D02-878C-40DE-963D-598A6454356F}" type="sibTrans" cxnId="{771FD58C-C510-45BF-A66A-927735ABBB47}">
      <dgm:prSet/>
      <dgm:spPr/>
      <dgm:t>
        <a:bodyPr/>
        <a:lstStyle/>
        <a:p>
          <a:endParaRPr lang="en-US"/>
        </a:p>
      </dgm:t>
    </dgm:pt>
    <dgm:pt modelId="{A04D2833-4F51-428E-9F71-C22DADE5B7AB}">
      <dgm:prSet phldrT="[Text]"/>
      <dgm:spPr/>
      <dgm:t>
        <a:bodyPr/>
        <a:lstStyle/>
        <a:p>
          <a:r>
            <a:rPr lang="en-US" dirty="0" err="1" smtClean="0"/>
            <a:t>Php</a:t>
          </a:r>
          <a:endParaRPr lang="en-US" dirty="0"/>
        </a:p>
      </dgm:t>
    </dgm:pt>
    <dgm:pt modelId="{33C98882-C72A-4ED2-91F3-C256C2B270A9}" type="parTrans" cxnId="{5E70EA36-B17C-4C60-AD6B-C07742E9D956}">
      <dgm:prSet/>
      <dgm:spPr/>
      <dgm:t>
        <a:bodyPr/>
        <a:lstStyle/>
        <a:p>
          <a:endParaRPr lang="en-US"/>
        </a:p>
      </dgm:t>
    </dgm:pt>
    <dgm:pt modelId="{5266B339-90BB-4F47-ABBA-68373D893012}" type="sibTrans" cxnId="{5E70EA36-B17C-4C60-AD6B-C07742E9D956}">
      <dgm:prSet/>
      <dgm:spPr/>
      <dgm:t>
        <a:bodyPr/>
        <a:lstStyle/>
        <a:p>
          <a:endParaRPr lang="en-US"/>
        </a:p>
      </dgm:t>
    </dgm:pt>
    <dgm:pt modelId="{945F6BB1-2139-4023-824C-01B1E50A554B}">
      <dgm:prSet phldrT="[Text]"/>
      <dgm:spPr/>
      <dgm:t>
        <a:bodyPr/>
        <a:lstStyle/>
        <a:p>
          <a:r>
            <a:rPr lang="en-US" dirty="0" smtClean="0"/>
            <a:t>Database</a:t>
          </a:r>
          <a:endParaRPr lang="en-US" dirty="0"/>
        </a:p>
      </dgm:t>
    </dgm:pt>
    <dgm:pt modelId="{A0CED788-5099-4B6C-B2ED-5AF8225C907F}" type="parTrans" cxnId="{CC365FFF-9E8B-4124-BE9F-379F5D23A852}">
      <dgm:prSet/>
      <dgm:spPr/>
      <dgm:t>
        <a:bodyPr/>
        <a:lstStyle/>
        <a:p>
          <a:endParaRPr lang="en-US"/>
        </a:p>
      </dgm:t>
    </dgm:pt>
    <dgm:pt modelId="{9E7834B4-96C5-45EE-B4BA-A6015195D5A8}" type="sibTrans" cxnId="{CC365FFF-9E8B-4124-BE9F-379F5D23A852}">
      <dgm:prSet/>
      <dgm:spPr/>
      <dgm:t>
        <a:bodyPr/>
        <a:lstStyle/>
        <a:p>
          <a:endParaRPr lang="en-US"/>
        </a:p>
      </dgm:t>
    </dgm:pt>
    <dgm:pt modelId="{70E82397-0E9B-4CDB-BA21-9521EEFFC901}" type="pres">
      <dgm:prSet presAssocID="{09C0DD76-3EBF-4244-BC66-B90BB7F2AD39}" presName="Name0" presStyleCnt="0">
        <dgm:presLayoutVars>
          <dgm:dir/>
          <dgm:animLvl val="lvl"/>
          <dgm:resizeHandles val="exact"/>
        </dgm:presLayoutVars>
      </dgm:prSet>
      <dgm:spPr/>
    </dgm:pt>
    <dgm:pt modelId="{993E22B6-8E84-4713-B5DA-28D8BCC7818D}" type="pres">
      <dgm:prSet presAssocID="{A3A6018B-5D43-4864-B72D-43830B044AC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B9EFA4D-8472-4181-9A9B-764A23299B34}" type="pres">
      <dgm:prSet presAssocID="{BE356D02-878C-40DE-963D-598A6454356F}" presName="parTxOnlySpace" presStyleCnt="0"/>
      <dgm:spPr/>
    </dgm:pt>
    <dgm:pt modelId="{9788766B-F064-4659-A66F-F509F9A7F99B}" type="pres">
      <dgm:prSet presAssocID="{A04D2833-4F51-428E-9F71-C22DADE5B7A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6FAB4F-1F08-424F-82CF-1FDD120B84EE}" type="pres">
      <dgm:prSet presAssocID="{5266B339-90BB-4F47-ABBA-68373D893012}" presName="parTxOnlySpace" presStyleCnt="0"/>
      <dgm:spPr/>
    </dgm:pt>
    <dgm:pt modelId="{020FD5F0-BE01-4930-A286-A83F6577C25C}" type="pres">
      <dgm:prSet presAssocID="{945F6BB1-2139-4023-824C-01B1E50A554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6D2B06C-D665-4813-BF99-BF7A824E806A}" type="presOf" srcId="{945F6BB1-2139-4023-824C-01B1E50A554B}" destId="{020FD5F0-BE01-4930-A286-A83F6577C25C}" srcOrd="0" destOrd="0" presId="urn:microsoft.com/office/officeart/2005/8/layout/chevron1"/>
    <dgm:cxn modelId="{ACD0357B-61DB-49BE-96B1-C172B969525A}" type="presOf" srcId="{09C0DD76-3EBF-4244-BC66-B90BB7F2AD39}" destId="{70E82397-0E9B-4CDB-BA21-9521EEFFC901}" srcOrd="0" destOrd="0" presId="urn:microsoft.com/office/officeart/2005/8/layout/chevron1"/>
    <dgm:cxn modelId="{E0070F3F-E830-4AAC-BCF5-9F2B977DC214}" type="presOf" srcId="{A3A6018B-5D43-4864-B72D-43830B044AC2}" destId="{993E22B6-8E84-4713-B5DA-28D8BCC7818D}" srcOrd="0" destOrd="0" presId="urn:microsoft.com/office/officeart/2005/8/layout/chevron1"/>
    <dgm:cxn modelId="{4054332B-93CA-4CA4-AA41-DC9945BF73CA}" type="presOf" srcId="{A04D2833-4F51-428E-9F71-C22DADE5B7AB}" destId="{9788766B-F064-4659-A66F-F509F9A7F99B}" srcOrd="0" destOrd="0" presId="urn:microsoft.com/office/officeart/2005/8/layout/chevron1"/>
    <dgm:cxn modelId="{CC365FFF-9E8B-4124-BE9F-379F5D23A852}" srcId="{09C0DD76-3EBF-4244-BC66-B90BB7F2AD39}" destId="{945F6BB1-2139-4023-824C-01B1E50A554B}" srcOrd="2" destOrd="0" parTransId="{A0CED788-5099-4B6C-B2ED-5AF8225C907F}" sibTransId="{9E7834B4-96C5-45EE-B4BA-A6015195D5A8}"/>
    <dgm:cxn modelId="{771FD58C-C510-45BF-A66A-927735ABBB47}" srcId="{09C0DD76-3EBF-4244-BC66-B90BB7F2AD39}" destId="{A3A6018B-5D43-4864-B72D-43830B044AC2}" srcOrd="0" destOrd="0" parTransId="{8626283B-10C6-4311-B328-240E9D05F6D6}" sibTransId="{BE356D02-878C-40DE-963D-598A6454356F}"/>
    <dgm:cxn modelId="{5E70EA36-B17C-4C60-AD6B-C07742E9D956}" srcId="{09C0DD76-3EBF-4244-BC66-B90BB7F2AD39}" destId="{A04D2833-4F51-428E-9F71-C22DADE5B7AB}" srcOrd="1" destOrd="0" parTransId="{33C98882-C72A-4ED2-91F3-C256C2B270A9}" sibTransId="{5266B339-90BB-4F47-ABBA-68373D893012}"/>
    <dgm:cxn modelId="{76CDDF91-F01D-40C6-9C0A-4C514114961E}" type="presParOf" srcId="{70E82397-0E9B-4CDB-BA21-9521EEFFC901}" destId="{993E22B6-8E84-4713-B5DA-28D8BCC7818D}" srcOrd="0" destOrd="0" presId="urn:microsoft.com/office/officeart/2005/8/layout/chevron1"/>
    <dgm:cxn modelId="{A461D930-FFE1-47B6-A6A2-B29DF1556E2E}" type="presParOf" srcId="{70E82397-0E9B-4CDB-BA21-9521EEFFC901}" destId="{7B9EFA4D-8472-4181-9A9B-764A23299B34}" srcOrd="1" destOrd="0" presId="urn:microsoft.com/office/officeart/2005/8/layout/chevron1"/>
    <dgm:cxn modelId="{D1D6CCEE-4156-4C3A-8CE1-A2BEBA923B86}" type="presParOf" srcId="{70E82397-0E9B-4CDB-BA21-9521EEFFC901}" destId="{9788766B-F064-4659-A66F-F509F9A7F99B}" srcOrd="2" destOrd="0" presId="urn:microsoft.com/office/officeart/2005/8/layout/chevron1"/>
    <dgm:cxn modelId="{562B7A2E-E763-4B03-A610-D917F2E8C18C}" type="presParOf" srcId="{70E82397-0E9B-4CDB-BA21-9521EEFFC901}" destId="{876FAB4F-1F08-424F-82CF-1FDD120B84EE}" srcOrd="3" destOrd="0" presId="urn:microsoft.com/office/officeart/2005/8/layout/chevron1"/>
    <dgm:cxn modelId="{3841F3C7-1750-484F-BF31-9A35BFD59B3A}" type="presParOf" srcId="{70E82397-0E9B-4CDB-BA21-9521EEFFC901}" destId="{020FD5F0-BE01-4930-A286-A83F6577C25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15F4C6-0D59-4A12-8739-46FED3D917D3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02F0E6E4-0DCA-4BD0-8FEF-B682F9893BFA}">
      <dgm:prSet phldrT="[Text]"/>
      <dgm:spPr/>
      <dgm:t>
        <a:bodyPr/>
        <a:lstStyle/>
        <a:p>
          <a:r>
            <a:rPr lang="en-US" dirty="0" err="1" smtClean="0"/>
            <a:t>Prelevare</a:t>
          </a:r>
          <a:r>
            <a:rPr lang="en-US" dirty="0" smtClean="0"/>
            <a:t> </a:t>
          </a:r>
          <a:r>
            <a:rPr lang="en-US" dirty="0" err="1" smtClean="0"/>
            <a:t>i</a:t>
          </a:r>
          <a:r>
            <a:rPr lang="en-US" dirty="0" smtClean="0"/>
            <a:t> </a:t>
          </a:r>
          <a:r>
            <a:rPr lang="en-US" dirty="0" err="1" smtClean="0"/>
            <a:t>dati</a:t>
          </a:r>
          <a:endParaRPr lang="en-US" dirty="0"/>
        </a:p>
      </dgm:t>
    </dgm:pt>
    <dgm:pt modelId="{BE9AA478-7DD2-4452-BAD5-5C8ECC80BECB}" type="parTrans" cxnId="{BF2B11AD-38EE-4D90-BC2B-DEBD0F5447F6}">
      <dgm:prSet/>
      <dgm:spPr/>
      <dgm:t>
        <a:bodyPr/>
        <a:lstStyle/>
        <a:p>
          <a:endParaRPr lang="en-US"/>
        </a:p>
      </dgm:t>
    </dgm:pt>
    <dgm:pt modelId="{3E17562E-5DF3-44F2-A221-256CE457884D}" type="sibTrans" cxnId="{BF2B11AD-38EE-4D90-BC2B-DEBD0F5447F6}">
      <dgm:prSet/>
      <dgm:spPr/>
      <dgm:t>
        <a:bodyPr/>
        <a:lstStyle/>
        <a:p>
          <a:endParaRPr lang="en-US"/>
        </a:p>
      </dgm:t>
    </dgm:pt>
    <dgm:pt modelId="{95B536AE-DD74-4F29-99F3-9ADE9DDC14E7}">
      <dgm:prSet phldrT="[Text]"/>
      <dgm:spPr/>
      <dgm:t>
        <a:bodyPr/>
        <a:lstStyle/>
        <a:p>
          <a:r>
            <a:rPr lang="en-US" dirty="0" err="1" smtClean="0"/>
            <a:t>Connettersi</a:t>
          </a:r>
          <a:r>
            <a:rPr lang="en-US" dirty="0" smtClean="0"/>
            <a:t> al DB</a:t>
          </a:r>
          <a:endParaRPr lang="en-US" dirty="0"/>
        </a:p>
      </dgm:t>
    </dgm:pt>
    <dgm:pt modelId="{DC6EDAB4-FC82-4EC0-9B83-E47BFD59F379}" type="parTrans" cxnId="{5775074D-FECC-49D2-AFA1-D135E29D9B87}">
      <dgm:prSet/>
      <dgm:spPr/>
      <dgm:t>
        <a:bodyPr/>
        <a:lstStyle/>
        <a:p>
          <a:endParaRPr lang="en-US"/>
        </a:p>
      </dgm:t>
    </dgm:pt>
    <dgm:pt modelId="{9CA3FC2A-3DB3-434C-BF51-11D0E2056704}" type="sibTrans" cxnId="{5775074D-FECC-49D2-AFA1-D135E29D9B87}">
      <dgm:prSet/>
      <dgm:spPr/>
      <dgm:t>
        <a:bodyPr/>
        <a:lstStyle/>
        <a:p>
          <a:endParaRPr lang="en-US"/>
        </a:p>
      </dgm:t>
    </dgm:pt>
    <dgm:pt modelId="{FF45C4E2-A230-49AC-BD1E-B4FA49F1C3B2}">
      <dgm:prSet phldrT="[Text]"/>
      <dgm:spPr/>
      <dgm:t>
        <a:bodyPr/>
        <a:lstStyle/>
        <a:p>
          <a:r>
            <a:rPr lang="en-US" dirty="0" smtClean="0"/>
            <a:t>Insert</a:t>
          </a:r>
          <a:endParaRPr lang="en-US" dirty="0"/>
        </a:p>
      </dgm:t>
    </dgm:pt>
    <dgm:pt modelId="{16F38355-4319-45F6-80D8-0B587007F7C1}" type="parTrans" cxnId="{53B7E41B-ECB6-4DC4-8EAA-277709DB3E8B}">
      <dgm:prSet/>
      <dgm:spPr/>
      <dgm:t>
        <a:bodyPr/>
        <a:lstStyle/>
        <a:p>
          <a:endParaRPr lang="en-US"/>
        </a:p>
      </dgm:t>
    </dgm:pt>
    <dgm:pt modelId="{8FE69CCA-5416-48AF-B971-D33AB430E923}" type="sibTrans" cxnId="{53B7E41B-ECB6-4DC4-8EAA-277709DB3E8B}">
      <dgm:prSet/>
      <dgm:spPr/>
      <dgm:t>
        <a:bodyPr/>
        <a:lstStyle/>
        <a:p>
          <a:endParaRPr lang="en-US"/>
        </a:p>
      </dgm:t>
    </dgm:pt>
    <dgm:pt modelId="{1AC21BD3-ACB6-430C-A6D1-6EE948C66715}" type="pres">
      <dgm:prSet presAssocID="{3C15F4C6-0D59-4A12-8739-46FED3D917D3}" presName="Name0" presStyleCnt="0">
        <dgm:presLayoutVars>
          <dgm:dir/>
          <dgm:animLvl val="lvl"/>
          <dgm:resizeHandles val="exact"/>
        </dgm:presLayoutVars>
      </dgm:prSet>
      <dgm:spPr/>
    </dgm:pt>
    <dgm:pt modelId="{E35475D3-CA31-4CB7-8DE1-5DC157455C4B}" type="pres">
      <dgm:prSet presAssocID="{02F0E6E4-0DCA-4BD0-8FEF-B682F9893B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9343F-65CA-4034-801E-6F98AF2F9EF8}" type="pres">
      <dgm:prSet presAssocID="{3E17562E-5DF3-44F2-A221-256CE457884D}" presName="parTxOnlySpace" presStyleCnt="0"/>
      <dgm:spPr/>
    </dgm:pt>
    <dgm:pt modelId="{CBC0BBC8-A4D0-4F73-BDFD-419AAE4CD3BB}" type="pres">
      <dgm:prSet presAssocID="{95B536AE-DD74-4F29-99F3-9ADE9DDC14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7A4F494-B3F1-41EB-BB21-BE21E18B7E95}" type="pres">
      <dgm:prSet presAssocID="{9CA3FC2A-3DB3-434C-BF51-11D0E2056704}" presName="parTxOnlySpace" presStyleCnt="0"/>
      <dgm:spPr/>
    </dgm:pt>
    <dgm:pt modelId="{7816063C-DFF9-4D01-A6AB-51FBA5D987F2}" type="pres">
      <dgm:prSet presAssocID="{FF45C4E2-A230-49AC-BD1E-B4FA49F1C3B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454404B-4CBF-453E-974C-9A0AD29986B6}" type="presOf" srcId="{FF45C4E2-A230-49AC-BD1E-B4FA49F1C3B2}" destId="{7816063C-DFF9-4D01-A6AB-51FBA5D987F2}" srcOrd="0" destOrd="0" presId="urn:microsoft.com/office/officeart/2005/8/layout/chevron1"/>
    <dgm:cxn modelId="{C96FFA39-53D0-482F-84E9-29B8A6A21E4B}" type="presOf" srcId="{02F0E6E4-0DCA-4BD0-8FEF-B682F9893BFA}" destId="{E35475D3-CA31-4CB7-8DE1-5DC157455C4B}" srcOrd="0" destOrd="0" presId="urn:microsoft.com/office/officeart/2005/8/layout/chevron1"/>
    <dgm:cxn modelId="{5775074D-FECC-49D2-AFA1-D135E29D9B87}" srcId="{3C15F4C6-0D59-4A12-8739-46FED3D917D3}" destId="{95B536AE-DD74-4F29-99F3-9ADE9DDC14E7}" srcOrd="1" destOrd="0" parTransId="{DC6EDAB4-FC82-4EC0-9B83-E47BFD59F379}" sibTransId="{9CA3FC2A-3DB3-434C-BF51-11D0E2056704}"/>
    <dgm:cxn modelId="{F0679EA0-699E-470F-BCDC-7696E0282D69}" type="presOf" srcId="{3C15F4C6-0D59-4A12-8739-46FED3D917D3}" destId="{1AC21BD3-ACB6-430C-A6D1-6EE948C66715}" srcOrd="0" destOrd="0" presId="urn:microsoft.com/office/officeart/2005/8/layout/chevron1"/>
    <dgm:cxn modelId="{53B7E41B-ECB6-4DC4-8EAA-277709DB3E8B}" srcId="{3C15F4C6-0D59-4A12-8739-46FED3D917D3}" destId="{FF45C4E2-A230-49AC-BD1E-B4FA49F1C3B2}" srcOrd="2" destOrd="0" parTransId="{16F38355-4319-45F6-80D8-0B587007F7C1}" sibTransId="{8FE69CCA-5416-48AF-B971-D33AB430E923}"/>
    <dgm:cxn modelId="{05C9CC3E-9380-4E30-8CAF-89F7BF38003D}" type="presOf" srcId="{95B536AE-DD74-4F29-99F3-9ADE9DDC14E7}" destId="{CBC0BBC8-A4D0-4F73-BDFD-419AAE4CD3BB}" srcOrd="0" destOrd="0" presId="urn:microsoft.com/office/officeart/2005/8/layout/chevron1"/>
    <dgm:cxn modelId="{BF2B11AD-38EE-4D90-BC2B-DEBD0F5447F6}" srcId="{3C15F4C6-0D59-4A12-8739-46FED3D917D3}" destId="{02F0E6E4-0DCA-4BD0-8FEF-B682F9893BFA}" srcOrd="0" destOrd="0" parTransId="{BE9AA478-7DD2-4452-BAD5-5C8ECC80BECB}" sibTransId="{3E17562E-5DF3-44F2-A221-256CE457884D}"/>
    <dgm:cxn modelId="{E71B9392-7072-4DB8-9057-1B072CD495C8}" type="presParOf" srcId="{1AC21BD3-ACB6-430C-A6D1-6EE948C66715}" destId="{E35475D3-CA31-4CB7-8DE1-5DC157455C4B}" srcOrd="0" destOrd="0" presId="urn:microsoft.com/office/officeart/2005/8/layout/chevron1"/>
    <dgm:cxn modelId="{1B3B3E1A-5147-454F-91CD-1A812964479F}" type="presParOf" srcId="{1AC21BD3-ACB6-430C-A6D1-6EE948C66715}" destId="{5F79343F-65CA-4034-801E-6F98AF2F9EF8}" srcOrd="1" destOrd="0" presId="urn:microsoft.com/office/officeart/2005/8/layout/chevron1"/>
    <dgm:cxn modelId="{F9B79E32-16C5-40F0-8389-FCA5A0332534}" type="presParOf" srcId="{1AC21BD3-ACB6-430C-A6D1-6EE948C66715}" destId="{CBC0BBC8-A4D0-4F73-BDFD-419AAE4CD3BB}" srcOrd="2" destOrd="0" presId="urn:microsoft.com/office/officeart/2005/8/layout/chevron1"/>
    <dgm:cxn modelId="{2989CC9C-A8EB-4B2A-92BB-EC834AEB1542}" type="presParOf" srcId="{1AC21BD3-ACB6-430C-A6D1-6EE948C66715}" destId="{47A4F494-B3F1-41EB-BB21-BE21E18B7E95}" srcOrd="3" destOrd="0" presId="urn:microsoft.com/office/officeart/2005/8/layout/chevron1"/>
    <dgm:cxn modelId="{2D37785E-E8A4-46F6-BD3C-9179EA89DDE1}" type="presParOf" srcId="{1AC21BD3-ACB6-430C-A6D1-6EE948C66715}" destId="{7816063C-DFF9-4D01-A6AB-51FBA5D987F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3B99CF-5364-4FA4-AED3-FCB8A37DE09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B6CAC73-0DAC-470F-9620-57AA120D7EE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C27E669-ACB6-41E6-ABC1-DC0551FA5E2A}" type="parTrans" cxnId="{5E4301D0-DAE8-4030-83AD-31FAF67A8DA9}">
      <dgm:prSet/>
      <dgm:spPr/>
      <dgm:t>
        <a:bodyPr/>
        <a:lstStyle/>
        <a:p>
          <a:endParaRPr lang="en-US"/>
        </a:p>
      </dgm:t>
    </dgm:pt>
    <dgm:pt modelId="{01BA6F4A-8347-49FE-B3DD-790B37CFC943}" type="sibTrans" cxnId="{5E4301D0-DAE8-4030-83AD-31FAF67A8DA9}">
      <dgm:prSet/>
      <dgm:spPr/>
      <dgm:t>
        <a:bodyPr/>
        <a:lstStyle/>
        <a:p>
          <a:endParaRPr lang="en-US"/>
        </a:p>
      </dgm:t>
    </dgm:pt>
    <dgm:pt modelId="{CA26E3F7-79C6-48B0-8B2C-60E7FD4242BF}" type="pres">
      <dgm:prSet presAssocID="{1F3B99CF-5364-4FA4-AED3-FCB8A37DE098}" presName="Name0" presStyleCnt="0">
        <dgm:presLayoutVars>
          <dgm:dir/>
          <dgm:animLvl val="lvl"/>
          <dgm:resizeHandles val="exact"/>
        </dgm:presLayoutVars>
      </dgm:prSet>
      <dgm:spPr/>
    </dgm:pt>
    <dgm:pt modelId="{F013E6EA-38A1-477B-8CD9-660AD1F22A5D}" type="pres">
      <dgm:prSet presAssocID="{FB6CAC73-0DAC-470F-9620-57AA120D7EEA}" presName="parTxOnly" presStyleLbl="node1" presStyleIdx="0" presStyleCnt="1" custLinFactNeighborX="3646" custLinFactNeighborY="0">
        <dgm:presLayoutVars>
          <dgm:chMax val="0"/>
          <dgm:chPref val="0"/>
          <dgm:bulletEnabled val="1"/>
        </dgm:presLayoutVars>
      </dgm:prSet>
      <dgm:spPr/>
    </dgm:pt>
  </dgm:ptLst>
  <dgm:cxnLst>
    <dgm:cxn modelId="{657EB801-8AD3-4051-A363-04B20099B77F}" type="presOf" srcId="{FB6CAC73-0DAC-470F-9620-57AA120D7EEA}" destId="{F013E6EA-38A1-477B-8CD9-660AD1F22A5D}" srcOrd="0" destOrd="0" presId="urn:microsoft.com/office/officeart/2005/8/layout/chevron1"/>
    <dgm:cxn modelId="{9000043A-6ADB-4806-A863-B49174F4EE83}" type="presOf" srcId="{1F3B99CF-5364-4FA4-AED3-FCB8A37DE098}" destId="{CA26E3F7-79C6-48B0-8B2C-60E7FD4242BF}" srcOrd="0" destOrd="0" presId="urn:microsoft.com/office/officeart/2005/8/layout/chevron1"/>
    <dgm:cxn modelId="{5E4301D0-DAE8-4030-83AD-31FAF67A8DA9}" srcId="{1F3B99CF-5364-4FA4-AED3-FCB8A37DE098}" destId="{FB6CAC73-0DAC-470F-9620-57AA120D7EEA}" srcOrd="0" destOrd="0" parTransId="{EC27E669-ACB6-41E6-ABC1-DC0551FA5E2A}" sibTransId="{01BA6F4A-8347-49FE-B3DD-790B37CFC943}"/>
    <dgm:cxn modelId="{404B7888-5919-4D15-B9E4-D75D52B60A3E}" type="presParOf" srcId="{CA26E3F7-79C6-48B0-8B2C-60E7FD4242BF}" destId="{F013E6EA-38A1-477B-8CD9-660AD1F22A5D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E22B6-8E84-4713-B5DA-28D8BCC7818D}">
      <dsp:nvSpPr>
        <dsp:cNvPr id="0" name=""/>
        <dsp:cNvSpPr/>
      </dsp:nvSpPr>
      <dsp:spPr>
        <a:xfrm>
          <a:off x="2381" y="109636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Arduino</a:t>
          </a:r>
          <a:endParaRPr lang="en-US" sz="3100" kern="1200" dirty="0"/>
        </a:p>
      </dsp:txBody>
      <dsp:txXfrm>
        <a:off x="582612" y="1096362"/>
        <a:ext cx="1740694" cy="1160462"/>
      </dsp:txXfrm>
    </dsp:sp>
    <dsp:sp modelId="{9788766B-F064-4659-A66F-F509F9A7F99B}">
      <dsp:nvSpPr>
        <dsp:cNvPr id="0" name=""/>
        <dsp:cNvSpPr/>
      </dsp:nvSpPr>
      <dsp:spPr>
        <a:xfrm>
          <a:off x="2613421" y="109636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Php</a:t>
          </a:r>
          <a:endParaRPr lang="en-US" sz="3100" kern="1200" dirty="0"/>
        </a:p>
      </dsp:txBody>
      <dsp:txXfrm>
        <a:off x="3193652" y="1096362"/>
        <a:ext cx="1740694" cy="1160462"/>
      </dsp:txXfrm>
    </dsp:sp>
    <dsp:sp modelId="{020FD5F0-BE01-4930-A286-A83F6577C25C}">
      <dsp:nvSpPr>
        <dsp:cNvPr id="0" name=""/>
        <dsp:cNvSpPr/>
      </dsp:nvSpPr>
      <dsp:spPr>
        <a:xfrm>
          <a:off x="5224462" y="109636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Database</a:t>
          </a:r>
          <a:endParaRPr lang="en-US" sz="3100" kern="1200" dirty="0"/>
        </a:p>
      </dsp:txBody>
      <dsp:txXfrm>
        <a:off x="5804693" y="109636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5475D3-CA31-4CB7-8DE1-5DC157455C4B}">
      <dsp:nvSpPr>
        <dsp:cNvPr id="0" name=""/>
        <dsp:cNvSpPr/>
      </dsp:nvSpPr>
      <dsp:spPr>
        <a:xfrm>
          <a:off x="2381" y="931013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Prelevare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i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dati</a:t>
          </a:r>
          <a:endParaRPr lang="en-US" sz="2500" kern="1200" dirty="0"/>
        </a:p>
      </dsp:txBody>
      <dsp:txXfrm>
        <a:off x="582612" y="931013"/>
        <a:ext cx="1740694" cy="1160462"/>
      </dsp:txXfrm>
    </dsp:sp>
    <dsp:sp modelId="{CBC0BBC8-A4D0-4F73-BDFD-419AAE4CD3BB}">
      <dsp:nvSpPr>
        <dsp:cNvPr id="0" name=""/>
        <dsp:cNvSpPr/>
      </dsp:nvSpPr>
      <dsp:spPr>
        <a:xfrm>
          <a:off x="2613421" y="931013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Connettersi</a:t>
          </a:r>
          <a:r>
            <a:rPr lang="en-US" sz="2500" kern="1200" dirty="0" smtClean="0"/>
            <a:t> al DB</a:t>
          </a:r>
          <a:endParaRPr lang="en-US" sz="2500" kern="1200" dirty="0"/>
        </a:p>
      </dsp:txBody>
      <dsp:txXfrm>
        <a:off x="3193652" y="931013"/>
        <a:ext cx="1740694" cy="1160462"/>
      </dsp:txXfrm>
    </dsp:sp>
    <dsp:sp modelId="{7816063C-DFF9-4D01-A6AB-51FBA5D987F2}">
      <dsp:nvSpPr>
        <dsp:cNvPr id="0" name=""/>
        <dsp:cNvSpPr/>
      </dsp:nvSpPr>
      <dsp:spPr>
        <a:xfrm>
          <a:off x="5224462" y="931013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Insert</a:t>
          </a:r>
          <a:endParaRPr lang="en-US" sz="2500" kern="1200" dirty="0"/>
        </a:p>
      </dsp:txBody>
      <dsp:txXfrm>
        <a:off x="5804693" y="931013"/>
        <a:ext cx="1740694" cy="116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3E6EA-38A1-477B-8CD9-660AD1F22A5D}">
      <dsp:nvSpPr>
        <dsp:cNvPr id="0" name=""/>
        <dsp:cNvSpPr/>
      </dsp:nvSpPr>
      <dsp:spPr>
        <a:xfrm>
          <a:off x="0" y="484843"/>
          <a:ext cx="1840570" cy="7362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23" tIns="61341" rIns="61341" bIns="61341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 </a:t>
          </a:r>
          <a:endParaRPr lang="en-US" sz="4600" kern="1200" dirty="0"/>
        </a:p>
      </dsp:txBody>
      <dsp:txXfrm>
        <a:off x="368114" y="484843"/>
        <a:ext cx="1104342" cy="736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4AC46-EE43-4407-8F1F-D573A5142071}" type="datetimeFigureOut">
              <a:rPr lang="it-IT" smtClean="0"/>
              <a:t>18/05/2017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0CB54-407E-457B-B073-5CEC6DD97C6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17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Spiegare il problema </a:t>
            </a:r>
            <a:r>
              <a:rPr lang="it-IT" dirty="0" err="1" smtClean="0"/>
              <a:t>rasp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3996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Sposta i dati dopo il picco e quelli non più vecchi di un tot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2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 dirty="0" smtClean="0"/>
              <a:t>STAZIONE: Codice Arduino </a:t>
            </a: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024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Pagina PHP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547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Pagina PHP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060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Pagina PHP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62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CH" dirty="0" smtClean="0"/>
              <a:t>Libreria Arduino dedicata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86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Progettazione circuito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512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Progettazione supporto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952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Collegamenti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4723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 smtClean="0"/>
              <a:t>STAZIONE: Pagina PHP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414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Non sposta dati minori del picco</a:t>
            </a:r>
          </a:p>
          <a:p>
            <a:endParaRPr lang="it-CH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24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Sposta i dati a partire da un picco</a:t>
            </a:r>
          </a:p>
          <a:p>
            <a:endParaRPr lang="it-CH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692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smtClean="0"/>
              <a:t>Sposta i dati dopo il picco, ma non quelli più vecchi di un tot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0CB54-407E-457B-B073-5CEC6DD97C6B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391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med">
    <p:pull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ll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ransition spd="med">
    <p:pull dir="u"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Survey</a:t>
            </a:r>
            <a:r>
              <a:rPr lang="it-IT" dirty="0" smtClean="0"/>
              <a:t> Station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 smtClean="0"/>
              <a:t>J.Fassora</a:t>
            </a:r>
            <a:r>
              <a:rPr lang="it-IT" dirty="0" smtClean="0"/>
              <a:t>, </a:t>
            </a:r>
            <a:r>
              <a:rPr lang="it-IT" dirty="0" err="1" smtClean="0"/>
              <a:t>R.Di</a:t>
            </a:r>
            <a:r>
              <a:rPr lang="it-IT" dirty="0" smtClean="0"/>
              <a:t> Summa, </a:t>
            </a:r>
            <a:r>
              <a:rPr lang="it-IT" dirty="0" err="1" smtClean="0"/>
              <a:t>J.Greppi</a:t>
            </a:r>
            <a:r>
              <a:rPr lang="it-IT" dirty="0" smtClean="0"/>
              <a:t>, </a:t>
            </a:r>
            <a:r>
              <a:rPr lang="it-IT" dirty="0" err="1" smtClean="0"/>
              <a:t>J.Jornod</a:t>
            </a:r>
            <a:r>
              <a:rPr lang="it-IT" dirty="0" smtClean="0"/>
              <a:t>, </a:t>
            </a:r>
            <a:r>
              <a:rPr lang="it-IT" dirty="0" err="1" smtClean="0"/>
              <a:t>N.Mazzoletti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311540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907561"/>
              </p:ext>
            </p:extLst>
          </p:nvPr>
        </p:nvGraphicFramePr>
        <p:xfrm>
          <a:off x="0" y="1622855"/>
          <a:ext cx="12192000" cy="3612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857"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Risorsa</a:t>
                      </a:r>
                      <a:endParaRPr lang="it-IT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Prezzo</a:t>
                      </a:r>
                      <a:endParaRPr lang="it-IT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857"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Accelerometro</a:t>
                      </a:r>
                      <a:endParaRPr lang="it-IT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CHF</a:t>
                      </a:r>
                      <a:endParaRPr lang="it-IT" sz="3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32"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Personale</a:t>
                      </a:r>
                      <a:endParaRPr lang="it-IT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CHF/h * 150 h lavoro * 5 persone = 37500 CHF</a:t>
                      </a:r>
                      <a:endParaRPr lang="it-IT" sz="3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857"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Arduino Ethernet</a:t>
                      </a:r>
                      <a:endParaRPr lang="it-IT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CHF</a:t>
                      </a:r>
                      <a:endParaRPr lang="it-IT" sz="3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1538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883984"/>
            <a:ext cx="9440034" cy="1090033"/>
          </a:xfrm>
        </p:spPr>
        <p:txBody>
          <a:bodyPr>
            <a:noAutofit/>
          </a:bodyPr>
          <a:lstStyle/>
          <a:p>
            <a:r>
              <a:rPr lang="it-IT" sz="6600" dirty="0" smtClean="0"/>
              <a:t>Progettazione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4898308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863011"/>
            <a:ext cx="9440034" cy="1131978"/>
          </a:xfrm>
        </p:spPr>
        <p:txBody>
          <a:bodyPr>
            <a:normAutofit/>
          </a:bodyPr>
          <a:lstStyle/>
          <a:p>
            <a:r>
              <a:rPr lang="it-IT" sz="6600" dirty="0" smtClean="0"/>
              <a:t>Sistema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483285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31" y="250459"/>
            <a:ext cx="5646950" cy="623613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2171315" y="2943775"/>
            <a:ext cx="10353762" cy="9704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 smtClean="0"/>
              <a:t>Percorso dei dati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59083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879789"/>
            <a:ext cx="9440034" cy="1098422"/>
          </a:xfrm>
        </p:spPr>
        <p:txBody>
          <a:bodyPr>
            <a:normAutofit/>
          </a:bodyPr>
          <a:lstStyle/>
          <a:p>
            <a:r>
              <a:rPr lang="it-IT" sz="6600" dirty="0" smtClean="0"/>
              <a:t>Database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33880661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265089"/>
            <a:ext cx="10353762" cy="2327823"/>
          </a:xfrm>
        </p:spPr>
        <p:txBody>
          <a:bodyPr>
            <a:normAutofit/>
          </a:bodyPr>
          <a:lstStyle/>
          <a:p>
            <a:r>
              <a:rPr lang="it-CH" sz="3600" dirty="0"/>
              <a:t>Immagazzinare dati </a:t>
            </a:r>
          </a:p>
          <a:p>
            <a:r>
              <a:rPr lang="it-IT" sz="3600" dirty="0" smtClean="0"/>
              <a:t>Manipolare dati</a:t>
            </a:r>
          </a:p>
          <a:p>
            <a:r>
              <a:rPr lang="it-IT" sz="3600" dirty="0" smtClean="0"/>
              <a:t>Gestire dati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421695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1" y="70511"/>
            <a:ext cx="10821799" cy="6716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306121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70" y="38109"/>
            <a:ext cx="8004460" cy="6781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50049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917540"/>
            <a:ext cx="9440034" cy="1022921"/>
          </a:xfrm>
        </p:spPr>
        <p:txBody>
          <a:bodyPr>
            <a:noAutofit/>
          </a:bodyPr>
          <a:lstStyle/>
          <a:p>
            <a:r>
              <a:rPr lang="it-IT" sz="6600" dirty="0" smtClean="0"/>
              <a:t>Sito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1556145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2" y="-39847"/>
            <a:ext cx="11215156" cy="6937695"/>
          </a:xfrm>
        </p:spPr>
      </p:pic>
    </p:spTree>
    <p:extLst>
      <p:ext uri="{BB962C8B-B14F-4D97-AF65-F5344CB8AC3E}">
        <p14:creationId xmlns:p14="http://schemas.microsoft.com/office/powerpoint/2010/main" val="28846263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983" y="2917540"/>
            <a:ext cx="9440034" cy="1022921"/>
          </a:xfrm>
        </p:spPr>
        <p:txBody>
          <a:bodyPr>
            <a:normAutofit fontScale="90000"/>
          </a:bodyPr>
          <a:lstStyle/>
          <a:p>
            <a:r>
              <a:rPr lang="it-IT" sz="7300" dirty="0" smtClean="0"/>
              <a:t>Indice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87794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951096"/>
            <a:ext cx="9440034" cy="955809"/>
          </a:xfrm>
        </p:spPr>
        <p:txBody>
          <a:bodyPr>
            <a:noAutofit/>
          </a:bodyPr>
          <a:lstStyle/>
          <a:p>
            <a:r>
              <a:rPr lang="it-IT" sz="6600" dirty="0" smtClean="0"/>
              <a:t>Stazione di rilevamento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1395260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8" y="1325297"/>
            <a:ext cx="3305355" cy="330535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0" y="1563146"/>
            <a:ext cx="5486349" cy="3536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asellaDiTesto 3"/>
          <p:cNvSpPr txBox="1"/>
          <p:nvPr/>
        </p:nvSpPr>
        <p:spPr>
          <a:xfrm>
            <a:off x="1291671" y="5727595"/>
            <a:ext cx="243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ODR (Output Data Rate)</a:t>
            </a:r>
            <a:endParaRPr lang="it-CH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540137" y="4855958"/>
            <a:ext cx="193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Scala di sensibilità:</a:t>
            </a:r>
          </a:p>
          <a:p>
            <a:r>
              <a:rPr lang="it-CH" dirty="0" smtClean="0"/>
              <a:t>±2G / ±4G / ±8G</a:t>
            </a:r>
            <a:endParaRPr lang="it-CH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162023" y="170075"/>
            <a:ext cx="4587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800" dirty="0" smtClean="0"/>
              <a:t>Accelerometro MMA8452Q</a:t>
            </a:r>
            <a:endParaRPr lang="it-CH" sz="2800" dirty="0"/>
          </a:p>
        </p:txBody>
      </p:sp>
    </p:spTree>
    <p:extLst>
      <p:ext uri="{BB962C8B-B14F-4D97-AF65-F5344CB8AC3E}">
        <p14:creationId xmlns:p14="http://schemas.microsoft.com/office/powerpoint/2010/main" val="34608426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5" t="24908" r="31806" b="29789"/>
          <a:stretch/>
        </p:blipFill>
        <p:spPr>
          <a:xfrm>
            <a:off x="353456" y="0"/>
            <a:ext cx="11485089" cy="6858000"/>
          </a:xfrm>
        </p:spPr>
      </p:pic>
    </p:spTree>
    <p:extLst>
      <p:ext uri="{BB962C8B-B14F-4D97-AF65-F5344CB8AC3E}">
        <p14:creationId xmlns:p14="http://schemas.microsoft.com/office/powerpoint/2010/main" val="10176284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3" t="31457" r="37776" b="34701"/>
          <a:stretch/>
        </p:blipFill>
        <p:spPr>
          <a:xfrm>
            <a:off x="11311" y="497048"/>
            <a:ext cx="12169378" cy="5863905"/>
          </a:xfrm>
        </p:spPr>
      </p:pic>
    </p:spTree>
    <p:extLst>
      <p:ext uri="{BB962C8B-B14F-4D97-AF65-F5344CB8AC3E}">
        <p14:creationId xmlns:p14="http://schemas.microsoft.com/office/powerpoint/2010/main" val="17601312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00954995"/>
              </p:ext>
            </p:extLst>
          </p:nvPr>
        </p:nvGraphicFramePr>
        <p:xfrm>
          <a:off x="2032000" y="1752406"/>
          <a:ext cx="8128000" cy="335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33325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2" y="63071"/>
            <a:ext cx="11717756" cy="6731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1521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31768666"/>
              </p:ext>
            </p:extLst>
          </p:nvPr>
        </p:nvGraphicFramePr>
        <p:xfrm>
          <a:off x="2032000" y="1917755"/>
          <a:ext cx="8128000" cy="302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03699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909151"/>
            <a:ext cx="9440034" cy="1039699"/>
          </a:xfrm>
        </p:spPr>
        <p:txBody>
          <a:bodyPr>
            <a:noAutofit/>
          </a:bodyPr>
          <a:lstStyle/>
          <a:p>
            <a:r>
              <a:rPr lang="it-IT" sz="6600" dirty="0" smtClean="0"/>
              <a:t>Implementazione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3582904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888178"/>
            <a:ext cx="9440034" cy="1081644"/>
          </a:xfrm>
        </p:spPr>
        <p:txBody>
          <a:bodyPr>
            <a:noAutofit/>
          </a:bodyPr>
          <a:lstStyle/>
          <a:p>
            <a:r>
              <a:rPr lang="it-IT" sz="6600" dirty="0" smtClean="0"/>
              <a:t>Database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19374796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62" y="2330320"/>
            <a:ext cx="3999511" cy="219736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6" t="4608" r="7130" b="60240"/>
          <a:stretch/>
        </p:blipFill>
        <p:spPr>
          <a:xfrm>
            <a:off x="59154" y="1851633"/>
            <a:ext cx="5788504" cy="3154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93155072"/>
              </p:ext>
            </p:extLst>
          </p:nvPr>
        </p:nvGraphicFramePr>
        <p:xfrm>
          <a:off x="5969513" y="2639582"/>
          <a:ext cx="1840570" cy="1705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70234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956064"/>
            <a:ext cx="10353762" cy="2945872"/>
          </a:xfrm>
        </p:spPr>
        <p:txBody>
          <a:bodyPr/>
          <a:lstStyle/>
          <a:p>
            <a:r>
              <a:rPr lang="it-IT" sz="3600" dirty="0" smtClean="0"/>
              <a:t>Analisi</a:t>
            </a:r>
          </a:p>
          <a:p>
            <a:r>
              <a:rPr lang="it-IT" sz="3600" dirty="0" smtClean="0"/>
              <a:t>Progettazione</a:t>
            </a:r>
          </a:p>
          <a:p>
            <a:r>
              <a:rPr lang="it-IT" sz="3600" dirty="0" smtClean="0"/>
              <a:t>Implementazione</a:t>
            </a:r>
          </a:p>
          <a:p>
            <a:r>
              <a:rPr lang="it-IT" sz="3600" dirty="0" smtClean="0"/>
              <a:t>Conclusioni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63689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8" t="46788" r="4683" b="3169"/>
          <a:stretch/>
        </p:blipFill>
        <p:spPr>
          <a:xfrm>
            <a:off x="202103" y="1456586"/>
            <a:ext cx="5124091" cy="3951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68" y="2158325"/>
            <a:ext cx="4372771" cy="254135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40946" y="3060886"/>
            <a:ext cx="1840570" cy="736228"/>
            <a:chOff x="0" y="484843"/>
            <a:chExt cx="1840570" cy="736228"/>
          </a:xfrm>
        </p:grpSpPr>
        <p:sp>
          <p:nvSpPr>
            <p:cNvPr id="9" name="Chevron 8"/>
            <p:cNvSpPr/>
            <p:nvPr/>
          </p:nvSpPr>
          <p:spPr>
            <a:xfrm>
              <a:off x="0" y="484843"/>
              <a:ext cx="1840570" cy="73622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 txBox="1"/>
            <p:nvPr/>
          </p:nvSpPr>
          <p:spPr>
            <a:xfrm>
              <a:off x="368114" y="484843"/>
              <a:ext cx="1104342" cy="7362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 dirty="0" smtClean="0"/>
                <a:t> </a:t>
              </a:r>
              <a:endParaRPr lang="en-US" sz="4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54652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45404" r="53969" b="5414"/>
          <a:stretch/>
        </p:blipFill>
        <p:spPr>
          <a:xfrm>
            <a:off x="155275" y="1613140"/>
            <a:ext cx="5393996" cy="3631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5" y="2020756"/>
            <a:ext cx="4596234" cy="281648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540946" y="3060886"/>
            <a:ext cx="1840570" cy="736228"/>
            <a:chOff x="0" y="484843"/>
            <a:chExt cx="1840570" cy="736228"/>
          </a:xfrm>
        </p:grpSpPr>
        <p:sp>
          <p:nvSpPr>
            <p:cNvPr id="9" name="Chevron 8"/>
            <p:cNvSpPr/>
            <p:nvPr/>
          </p:nvSpPr>
          <p:spPr>
            <a:xfrm>
              <a:off x="0" y="484843"/>
              <a:ext cx="1840570" cy="73622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 txBox="1"/>
            <p:nvPr/>
          </p:nvSpPr>
          <p:spPr>
            <a:xfrm>
              <a:off x="368114" y="484843"/>
              <a:ext cx="1104342" cy="7362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 dirty="0" smtClean="0"/>
                <a:t> </a:t>
              </a:r>
              <a:endParaRPr lang="en-US" sz="4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52103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t="2673" r="55071" b="62175"/>
          <a:stretch/>
        </p:blipFill>
        <p:spPr>
          <a:xfrm>
            <a:off x="115903" y="2061238"/>
            <a:ext cx="5550862" cy="2769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88" y="3158262"/>
            <a:ext cx="4774831" cy="541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5921636" y="3191463"/>
            <a:ext cx="1145080" cy="508630"/>
            <a:chOff x="0" y="484843"/>
            <a:chExt cx="1840570" cy="736228"/>
          </a:xfrm>
        </p:grpSpPr>
        <p:sp>
          <p:nvSpPr>
            <p:cNvPr id="6" name="Chevron 5"/>
            <p:cNvSpPr/>
            <p:nvPr/>
          </p:nvSpPr>
          <p:spPr>
            <a:xfrm>
              <a:off x="0" y="484843"/>
              <a:ext cx="1840570" cy="73622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4"/>
            <p:cNvSpPr txBox="1"/>
            <p:nvPr/>
          </p:nvSpPr>
          <p:spPr>
            <a:xfrm>
              <a:off x="368114" y="484843"/>
              <a:ext cx="1104342" cy="7362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 dirty="0" smtClean="0"/>
                <a:t> </a:t>
              </a:r>
              <a:endParaRPr lang="en-US" sz="4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010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7" y="2330215"/>
            <a:ext cx="4793667" cy="219757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25" y="1861947"/>
            <a:ext cx="2925269" cy="24923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r="4804" b="27306"/>
          <a:stretch/>
        </p:blipFill>
        <p:spPr>
          <a:xfrm>
            <a:off x="8221720" y="1853149"/>
            <a:ext cx="2376495" cy="21009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88" y="2234743"/>
            <a:ext cx="4596561" cy="2388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5126106" y="3060886"/>
            <a:ext cx="1840570" cy="736228"/>
            <a:chOff x="0" y="484843"/>
            <a:chExt cx="1840570" cy="736228"/>
          </a:xfrm>
        </p:grpSpPr>
        <p:sp>
          <p:nvSpPr>
            <p:cNvPr id="11" name="Chevron 10"/>
            <p:cNvSpPr/>
            <p:nvPr/>
          </p:nvSpPr>
          <p:spPr>
            <a:xfrm>
              <a:off x="0" y="484843"/>
              <a:ext cx="1840570" cy="73622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 txBox="1"/>
            <p:nvPr/>
          </p:nvSpPr>
          <p:spPr>
            <a:xfrm>
              <a:off x="368114" y="484843"/>
              <a:ext cx="1104342" cy="7362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 dirty="0" smtClean="0"/>
                <a:t> </a:t>
              </a:r>
              <a:endParaRPr lang="en-US" sz="4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6878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967293"/>
            <a:ext cx="4551889" cy="92341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4" y="2485485"/>
            <a:ext cx="2925269" cy="24923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r="4804" b="25506"/>
          <a:stretch/>
        </p:blipFill>
        <p:spPr>
          <a:xfrm>
            <a:off x="8256130" y="2518578"/>
            <a:ext cx="2376495" cy="21614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40" y="3019496"/>
            <a:ext cx="5239677" cy="81900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21062" y="3060886"/>
            <a:ext cx="1840570" cy="736228"/>
            <a:chOff x="0" y="484843"/>
            <a:chExt cx="1840570" cy="736228"/>
          </a:xfrm>
        </p:grpSpPr>
        <p:sp>
          <p:nvSpPr>
            <p:cNvPr id="11" name="Chevron 10"/>
            <p:cNvSpPr/>
            <p:nvPr/>
          </p:nvSpPr>
          <p:spPr>
            <a:xfrm>
              <a:off x="0" y="484843"/>
              <a:ext cx="1840570" cy="73622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 txBox="1"/>
            <p:nvPr/>
          </p:nvSpPr>
          <p:spPr>
            <a:xfrm>
              <a:off x="368114" y="484843"/>
              <a:ext cx="1104342" cy="7362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 dirty="0" smtClean="0"/>
                <a:t> </a:t>
              </a:r>
              <a:endParaRPr lang="en-US" sz="4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6734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8" y="2139670"/>
            <a:ext cx="4290892" cy="257866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9" y="1486573"/>
            <a:ext cx="2925269" cy="24923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08" y="2949983"/>
            <a:ext cx="6010526" cy="95803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r="4804" b="22609"/>
          <a:stretch/>
        </p:blipFill>
        <p:spPr>
          <a:xfrm>
            <a:off x="7959023" y="2500534"/>
            <a:ext cx="2376495" cy="2258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24347" y="3137601"/>
            <a:ext cx="1298949" cy="582799"/>
            <a:chOff x="0" y="484843"/>
            <a:chExt cx="1840570" cy="736228"/>
          </a:xfrm>
        </p:grpSpPr>
        <p:sp>
          <p:nvSpPr>
            <p:cNvPr id="11" name="Chevron 10"/>
            <p:cNvSpPr/>
            <p:nvPr/>
          </p:nvSpPr>
          <p:spPr>
            <a:xfrm>
              <a:off x="0" y="484843"/>
              <a:ext cx="1840570" cy="73622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 txBox="1"/>
            <p:nvPr/>
          </p:nvSpPr>
          <p:spPr>
            <a:xfrm>
              <a:off x="368114" y="484843"/>
              <a:ext cx="1104342" cy="7362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 dirty="0" smtClean="0"/>
                <a:t> </a:t>
              </a:r>
              <a:endParaRPr lang="en-US" sz="4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38927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2061682"/>
            <a:ext cx="4649990" cy="273463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34" y="2080686"/>
            <a:ext cx="5672588" cy="26966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5" y="1574032"/>
            <a:ext cx="2925269" cy="24923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1" r="4804" b="22315"/>
          <a:stretch/>
        </p:blipFill>
        <p:spPr>
          <a:xfrm>
            <a:off x="8001080" y="1593533"/>
            <a:ext cx="2376495" cy="2268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979783" y="3155810"/>
            <a:ext cx="1198732" cy="546379"/>
            <a:chOff x="0" y="484843"/>
            <a:chExt cx="1840570" cy="736228"/>
          </a:xfrm>
        </p:grpSpPr>
        <p:sp>
          <p:nvSpPr>
            <p:cNvPr id="11" name="Chevron 10"/>
            <p:cNvSpPr/>
            <p:nvPr/>
          </p:nvSpPr>
          <p:spPr>
            <a:xfrm>
              <a:off x="0" y="484843"/>
              <a:ext cx="1840570" cy="73622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4"/>
            <p:cNvSpPr txBox="1"/>
            <p:nvPr/>
          </p:nvSpPr>
          <p:spPr>
            <a:xfrm>
              <a:off x="368114" y="484843"/>
              <a:ext cx="1104342" cy="7362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023" tIns="61341" rIns="61341" bIns="61341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 dirty="0" smtClean="0"/>
                <a:t> </a:t>
              </a:r>
              <a:endParaRPr lang="en-US" sz="4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87354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62" y="1895331"/>
            <a:ext cx="6540190" cy="321559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5" y="1696923"/>
            <a:ext cx="5347903" cy="36917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5402" y="4865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0" name="CasellaDiTesto 6"/>
          <p:cNvSpPr txBox="1"/>
          <p:nvPr/>
        </p:nvSpPr>
        <p:spPr>
          <a:xfrm>
            <a:off x="1065402" y="5583400"/>
            <a:ext cx="609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 smtClean="0"/>
              <a:t>Automatizzare la cancellazione dati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 smtClean="0"/>
              <a:t>Automatizzare conservazione dati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3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983" y="2871400"/>
            <a:ext cx="9440034" cy="1115200"/>
          </a:xfrm>
        </p:spPr>
        <p:txBody>
          <a:bodyPr/>
          <a:lstStyle/>
          <a:p>
            <a:r>
              <a:rPr lang="it-IT" sz="6600" dirty="0" smtClean="0"/>
              <a:t>Sito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65563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52" y="2564067"/>
            <a:ext cx="4779896" cy="17298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61440" y="22183"/>
            <a:ext cx="13743885" cy="6965846"/>
            <a:chOff x="2298444" y="691893"/>
            <a:chExt cx="7565493" cy="4029122"/>
          </a:xfrm>
        </p:grpSpPr>
        <p:sp>
          <p:nvSpPr>
            <p:cNvPr id="16" name="Freeform 15"/>
            <p:cNvSpPr/>
            <p:nvPr/>
          </p:nvSpPr>
          <p:spPr>
            <a:xfrm>
              <a:off x="6617228" y="789016"/>
              <a:ext cx="937530" cy="640162"/>
            </a:xfrm>
            <a:custGeom>
              <a:avLst/>
              <a:gdLst>
                <a:gd name="connsiteX0" fmla="*/ 0 w 640162"/>
                <a:gd name="connsiteY0" fmla="*/ 0 h 640162"/>
                <a:gd name="connsiteX1" fmla="*/ 640162 w 640162"/>
                <a:gd name="connsiteY1" fmla="*/ 0 h 640162"/>
                <a:gd name="connsiteX2" fmla="*/ 640162 w 640162"/>
                <a:gd name="connsiteY2" fmla="*/ 640162 h 640162"/>
                <a:gd name="connsiteX3" fmla="*/ 0 w 640162"/>
                <a:gd name="connsiteY3" fmla="*/ 640162 h 640162"/>
                <a:gd name="connsiteX4" fmla="*/ 0 w 640162"/>
                <a:gd name="connsiteY4" fmla="*/ 0 h 6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62" h="640162">
                  <a:moveTo>
                    <a:pt x="0" y="0"/>
                  </a:moveTo>
                  <a:lnTo>
                    <a:pt x="640162" y="0"/>
                  </a:lnTo>
                  <a:lnTo>
                    <a:pt x="640162" y="640162"/>
                  </a:lnTo>
                  <a:lnTo>
                    <a:pt x="0" y="6401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err="1" smtClean="0"/>
                <a:t>Data.php</a:t>
              </a:r>
              <a:endParaRPr lang="en-US" sz="700" kern="1200" dirty="0"/>
            </a:p>
          </p:txBody>
        </p:sp>
        <p:sp>
          <p:nvSpPr>
            <p:cNvPr id="18" name="Circular Arrow 17"/>
            <p:cNvSpPr/>
            <p:nvPr/>
          </p:nvSpPr>
          <p:spPr>
            <a:xfrm>
              <a:off x="5016060" y="900787"/>
              <a:ext cx="3565123" cy="3565123"/>
            </a:xfrm>
            <a:prstGeom prst="circularArrow">
              <a:avLst>
                <a:gd name="adj1" fmla="val 3501"/>
                <a:gd name="adj2" fmla="val 217125"/>
                <a:gd name="adj3" fmla="val 19268541"/>
                <a:gd name="adj4" fmla="val 18314334"/>
                <a:gd name="adj5" fmla="val 408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941021" y="1628573"/>
              <a:ext cx="640162" cy="640162"/>
            </a:xfrm>
            <a:custGeom>
              <a:avLst/>
              <a:gdLst>
                <a:gd name="connsiteX0" fmla="*/ 0 w 640162"/>
                <a:gd name="connsiteY0" fmla="*/ 0 h 640162"/>
                <a:gd name="connsiteX1" fmla="*/ 640162 w 640162"/>
                <a:gd name="connsiteY1" fmla="*/ 0 h 640162"/>
                <a:gd name="connsiteX2" fmla="*/ 640162 w 640162"/>
                <a:gd name="connsiteY2" fmla="*/ 640162 h 640162"/>
                <a:gd name="connsiteX3" fmla="*/ 0 w 640162"/>
                <a:gd name="connsiteY3" fmla="*/ 640162 h 640162"/>
                <a:gd name="connsiteX4" fmla="*/ 0 w 640162"/>
                <a:gd name="connsiteY4" fmla="*/ 0 h 6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62" h="640162">
                  <a:moveTo>
                    <a:pt x="0" y="0"/>
                  </a:moveTo>
                  <a:lnTo>
                    <a:pt x="640162" y="0"/>
                  </a:lnTo>
                  <a:lnTo>
                    <a:pt x="640162" y="640162"/>
                  </a:lnTo>
                  <a:lnTo>
                    <a:pt x="0" y="6401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Select</a:t>
              </a:r>
              <a:endParaRPr lang="en-US" sz="700" kern="1200" dirty="0"/>
            </a:p>
          </p:txBody>
        </p:sp>
        <p:sp>
          <p:nvSpPr>
            <p:cNvPr id="23" name="Circular Arrow 22"/>
            <p:cNvSpPr/>
            <p:nvPr/>
          </p:nvSpPr>
          <p:spPr>
            <a:xfrm>
              <a:off x="4910638" y="803033"/>
              <a:ext cx="3565123" cy="3565123"/>
            </a:xfrm>
            <a:prstGeom prst="circularArrow">
              <a:avLst>
                <a:gd name="adj1" fmla="val 3501"/>
                <a:gd name="adj2" fmla="val 217125"/>
                <a:gd name="adj3" fmla="val 434370"/>
                <a:gd name="adj4" fmla="val 20948505"/>
                <a:gd name="adj5" fmla="val 408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7361016" y="2871955"/>
              <a:ext cx="1440719" cy="640162"/>
            </a:xfrm>
            <a:custGeom>
              <a:avLst/>
              <a:gdLst>
                <a:gd name="connsiteX0" fmla="*/ 0 w 640162"/>
                <a:gd name="connsiteY0" fmla="*/ 0 h 640162"/>
                <a:gd name="connsiteX1" fmla="*/ 640162 w 640162"/>
                <a:gd name="connsiteY1" fmla="*/ 0 h 640162"/>
                <a:gd name="connsiteX2" fmla="*/ 640162 w 640162"/>
                <a:gd name="connsiteY2" fmla="*/ 640162 h 640162"/>
                <a:gd name="connsiteX3" fmla="*/ 0 w 640162"/>
                <a:gd name="connsiteY3" fmla="*/ 640162 h 640162"/>
                <a:gd name="connsiteX4" fmla="*/ 0 w 640162"/>
                <a:gd name="connsiteY4" fmla="*/ 0 h 6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62" h="640162">
                  <a:moveTo>
                    <a:pt x="0" y="0"/>
                  </a:moveTo>
                  <a:lnTo>
                    <a:pt x="640162" y="0"/>
                  </a:lnTo>
                  <a:lnTo>
                    <a:pt x="640162" y="640162"/>
                  </a:lnTo>
                  <a:lnTo>
                    <a:pt x="0" y="6401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err="1" smtClean="0"/>
                <a:t>Formattazione</a:t>
              </a:r>
              <a:endParaRPr lang="en-US" sz="700" kern="1200" dirty="0"/>
            </a:p>
          </p:txBody>
        </p:sp>
        <p:sp>
          <p:nvSpPr>
            <p:cNvPr id="25" name="Circular Arrow 24"/>
            <p:cNvSpPr/>
            <p:nvPr/>
          </p:nvSpPr>
          <p:spPr>
            <a:xfrm>
              <a:off x="4983913" y="756559"/>
              <a:ext cx="3565123" cy="3565123"/>
            </a:xfrm>
            <a:prstGeom prst="circularArrow">
              <a:avLst>
                <a:gd name="adj1" fmla="val 3501"/>
                <a:gd name="adj2" fmla="val 217125"/>
                <a:gd name="adj3" fmla="val 3068541"/>
                <a:gd name="adj4" fmla="val 2114334"/>
                <a:gd name="adj5" fmla="val 408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6059460" y="3825748"/>
              <a:ext cx="1531689" cy="640162"/>
            </a:xfrm>
            <a:custGeom>
              <a:avLst/>
              <a:gdLst>
                <a:gd name="connsiteX0" fmla="*/ 0 w 640162"/>
                <a:gd name="connsiteY0" fmla="*/ 0 h 640162"/>
                <a:gd name="connsiteX1" fmla="*/ 640162 w 640162"/>
                <a:gd name="connsiteY1" fmla="*/ 0 h 640162"/>
                <a:gd name="connsiteX2" fmla="*/ 640162 w 640162"/>
                <a:gd name="connsiteY2" fmla="*/ 640162 h 640162"/>
                <a:gd name="connsiteX3" fmla="*/ 0 w 640162"/>
                <a:gd name="connsiteY3" fmla="*/ 640162 h 640162"/>
                <a:gd name="connsiteX4" fmla="*/ 0 w 640162"/>
                <a:gd name="connsiteY4" fmla="*/ 0 h 6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62" h="640162">
                  <a:moveTo>
                    <a:pt x="0" y="0"/>
                  </a:moveTo>
                  <a:lnTo>
                    <a:pt x="640162" y="0"/>
                  </a:lnTo>
                  <a:lnTo>
                    <a:pt x="640162" y="640162"/>
                  </a:lnTo>
                  <a:lnTo>
                    <a:pt x="0" y="6401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Output (</a:t>
              </a:r>
              <a:r>
                <a:rPr lang="en-US" sz="3600" kern="1200" dirty="0" err="1" smtClean="0"/>
                <a:t>endcode</a:t>
              </a:r>
              <a:r>
                <a:rPr lang="en-US" sz="3600" kern="1200" dirty="0" smtClean="0"/>
                <a:t>)</a:t>
              </a:r>
              <a:endParaRPr lang="en-US" sz="3600" kern="1200" dirty="0"/>
            </a:p>
          </p:txBody>
        </p:sp>
        <p:sp>
          <p:nvSpPr>
            <p:cNvPr id="27" name="Circular Arrow 26"/>
            <p:cNvSpPr/>
            <p:nvPr/>
          </p:nvSpPr>
          <p:spPr>
            <a:xfrm>
              <a:off x="3824038" y="857734"/>
              <a:ext cx="3565123" cy="3565123"/>
            </a:xfrm>
            <a:prstGeom prst="circularArrow">
              <a:avLst>
                <a:gd name="adj1" fmla="val 3501"/>
                <a:gd name="adj2" fmla="val 217125"/>
                <a:gd name="adj3" fmla="val 5834370"/>
                <a:gd name="adj4" fmla="val 4748505"/>
                <a:gd name="adj5" fmla="val 408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3863047" y="3896848"/>
              <a:ext cx="1238526" cy="640162"/>
            </a:xfrm>
            <a:custGeom>
              <a:avLst/>
              <a:gdLst>
                <a:gd name="connsiteX0" fmla="*/ 0 w 640162"/>
                <a:gd name="connsiteY0" fmla="*/ 0 h 640162"/>
                <a:gd name="connsiteX1" fmla="*/ 640162 w 640162"/>
                <a:gd name="connsiteY1" fmla="*/ 0 h 640162"/>
                <a:gd name="connsiteX2" fmla="*/ 640162 w 640162"/>
                <a:gd name="connsiteY2" fmla="*/ 640162 h 640162"/>
                <a:gd name="connsiteX3" fmla="*/ 0 w 640162"/>
                <a:gd name="connsiteY3" fmla="*/ 640162 h 640162"/>
                <a:gd name="connsiteX4" fmla="*/ 0 w 640162"/>
                <a:gd name="connsiteY4" fmla="*/ 0 h 6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62" h="640162">
                  <a:moveTo>
                    <a:pt x="0" y="0"/>
                  </a:moveTo>
                  <a:lnTo>
                    <a:pt x="640162" y="0"/>
                  </a:lnTo>
                  <a:lnTo>
                    <a:pt x="640162" y="640162"/>
                  </a:lnTo>
                  <a:lnTo>
                    <a:pt x="0" y="6401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Ajax </a:t>
              </a:r>
              <a:r>
                <a:rPr lang="en-US" sz="3600" kern="1200" dirty="0" err="1" smtClean="0"/>
                <a:t>richiama</a:t>
              </a:r>
              <a:endParaRPr lang="en-US" sz="3600" kern="1200" dirty="0"/>
            </a:p>
          </p:txBody>
        </p:sp>
        <p:sp>
          <p:nvSpPr>
            <p:cNvPr id="29" name="Circular Arrow 28"/>
            <p:cNvSpPr/>
            <p:nvPr/>
          </p:nvSpPr>
          <p:spPr>
            <a:xfrm>
              <a:off x="3083263" y="879261"/>
              <a:ext cx="3565123" cy="3565123"/>
            </a:xfrm>
            <a:prstGeom prst="circularArrow">
              <a:avLst>
                <a:gd name="adj1" fmla="val 3501"/>
                <a:gd name="adj2" fmla="val 217125"/>
                <a:gd name="adj3" fmla="val 8468541"/>
                <a:gd name="adj4" fmla="val 7514334"/>
                <a:gd name="adj5" fmla="val 408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2366009" y="3112083"/>
              <a:ext cx="2606497" cy="640162"/>
            </a:xfrm>
            <a:custGeom>
              <a:avLst/>
              <a:gdLst>
                <a:gd name="connsiteX0" fmla="*/ 0 w 640162"/>
                <a:gd name="connsiteY0" fmla="*/ 0 h 640162"/>
                <a:gd name="connsiteX1" fmla="*/ 640162 w 640162"/>
                <a:gd name="connsiteY1" fmla="*/ 0 h 640162"/>
                <a:gd name="connsiteX2" fmla="*/ 640162 w 640162"/>
                <a:gd name="connsiteY2" fmla="*/ 640162 h 640162"/>
                <a:gd name="connsiteX3" fmla="*/ 0 w 640162"/>
                <a:gd name="connsiteY3" fmla="*/ 640162 h 640162"/>
                <a:gd name="connsiteX4" fmla="*/ 0 w 640162"/>
                <a:gd name="connsiteY4" fmla="*/ 0 h 6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62" h="640162">
                  <a:moveTo>
                    <a:pt x="0" y="0"/>
                  </a:moveTo>
                  <a:lnTo>
                    <a:pt x="640162" y="0"/>
                  </a:lnTo>
                  <a:lnTo>
                    <a:pt x="640162" y="640162"/>
                  </a:lnTo>
                  <a:lnTo>
                    <a:pt x="0" y="6401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Decode + </a:t>
              </a:r>
              <a:r>
                <a:rPr lang="en-US" sz="3600" kern="1200" dirty="0" err="1" smtClean="0"/>
                <a:t>assegnazione</a:t>
              </a:r>
              <a:endParaRPr lang="en-US" sz="3600" kern="1200" dirty="0"/>
            </a:p>
          </p:txBody>
        </p:sp>
        <p:sp>
          <p:nvSpPr>
            <p:cNvPr id="31" name="Circular Arrow 30"/>
            <p:cNvSpPr/>
            <p:nvPr/>
          </p:nvSpPr>
          <p:spPr>
            <a:xfrm>
              <a:off x="2936314" y="890024"/>
              <a:ext cx="3565123" cy="3565123"/>
            </a:xfrm>
            <a:prstGeom prst="circularArrow">
              <a:avLst>
                <a:gd name="adj1" fmla="val 3501"/>
                <a:gd name="adj2" fmla="val 217125"/>
                <a:gd name="adj3" fmla="val 11234370"/>
                <a:gd name="adj4" fmla="val 10148505"/>
                <a:gd name="adj5" fmla="val 408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2298444" y="1592473"/>
              <a:ext cx="1949050" cy="640162"/>
            </a:xfrm>
            <a:custGeom>
              <a:avLst/>
              <a:gdLst>
                <a:gd name="connsiteX0" fmla="*/ 0 w 640162"/>
                <a:gd name="connsiteY0" fmla="*/ 0 h 640162"/>
                <a:gd name="connsiteX1" fmla="*/ 640162 w 640162"/>
                <a:gd name="connsiteY1" fmla="*/ 0 h 640162"/>
                <a:gd name="connsiteX2" fmla="*/ 640162 w 640162"/>
                <a:gd name="connsiteY2" fmla="*/ 640162 h 640162"/>
                <a:gd name="connsiteX3" fmla="*/ 0 w 640162"/>
                <a:gd name="connsiteY3" fmla="*/ 640162 h 640162"/>
                <a:gd name="connsiteX4" fmla="*/ 0 w 640162"/>
                <a:gd name="connsiteY4" fmla="*/ 0 h 6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62" h="640162">
                  <a:moveTo>
                    <a:pt x="0" y="0"/>
                  </a:moveTo>
                  <a:lnTo>
                    <a:pt x="640162" y="0"/>
                  </a:lnTo>
                  <a:lnTo>
                    <a:pt x="640162" y="640162"/>
                  </a:lnTo>
                  <a:lnTo>
                    <a:pt x="0" y="6401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Aggiornamento </a:t>
              </a:r>
              <a:r>
                <a:rPr lang="en-US" sz="3600" kern="1200" dirty="0" err="1" smtClean="0"/>
                <a:t>grafico</a:t>
              </a:r>
              <a:endParaRPr lang="en-US" sz="3600" kern="1200" dirty="0"/>
            </a:p>
          </p:txBody>
        </p:sp>
        <p:sp>
          <p:nvSpPr>
            <p:cNvPr id="33" name="Circular Arrow 32"/>
            <p:cNvSpPr/>
            <p:nvPr/>
          </p:nvSpPr>
          <p:spPr>
            <a:xfrm>
              <a:off x="2866150" y="707682"/>
              <a:ext cx="3565123" cy="3565123"/>
            </a:xfrm>
            <a:prstGeom prst="circularArrow">
              <a:avLst>
                <a:gd name="adj1" fmla="val 3501"/>
                <a:gd name="adj2" fmla="val 217125"/>
                <a:gd name="adj3" fmla="val 13868541"/>
                <a:gd name="adj4" fmla="val 12914334"/>
                <a:gd name="adj5" fmla="val 4085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3924446" y="691893"/>
              <a:ext cx="845837" cy="640162"/>
            </a:xfrm>
            <a:custGeom>
              <a:avLst/>
              <a:gdLst>
                <a:gd name="connsiteX0" fmla="*/ 0 w 640162"/>
                <a:gd name="connsiteY0" fmla="*/ 0 h 640162"/>
                <a:gd name="connsiteX1" fmla="*/ 640162 w 640162"/>
                <a:gd name="connsiteY1" fmla="*/ 0 h 640162"/>
                <a:gd name="connsiteX2" fmla="*/ 640162 w 640162"/>
                <a:gd name="connsiteY2" fmla="*/ 640162 h 640162"/>
                <a:gd name="connsiteX3" fmla="*/ 0 w 640162"/>
                <a:gd name="connsiteY3" fmla="*/ 640162 h 640162"/>
                <a:gd name="connsiteX4" fmla="*/ 0 w 640162"/>
                <a:gd name="connsiteY4" fmla="*/ 0 h 6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62" h="640162">
                  <a:moveTo>
                    <a:pt x="0" y="0"/>
                  </a:moveTo>
                  <a:lnTo>
                    <a:pt x="640162" y="0"/>
                  </a:lnTo>
                  <a:lnTo>
                    <a:pt x="640162" y="640162"/>
                  </a:lnTo>
                  <a:lnTo>
                    <a:pt x="0" y="6401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err="1" smtClean="0"/>
                <a:t>Grafico</a:t>
              </a:r>
              <a:endParaRPr lang="en-US" sz="700" kern="1200" dirty="0"/>
            </a:p>
          </p:txBody>
        </p:sp>
        <p:sp>
          <p:nvSpPr>
            <p:cNvPr id="35" name="Shape 34"/>
            <p:cNvSpPr/>
            <p:nvPr/>
          </p:nvSpPr>
          <p:spPr>
            <a:xfrm>
              <a:off x="6298814" y="4115337"/>
              <a:ext cx="3565123" cy="605678"/>
            </a:xfrm>
            <a:prstGeom prst="leftCircularArrow">
              <a:avLst>
                <a:gd name="adj1" fmla="val 3501"/>
                <a:gd name="adj2" fmla="val 217125"/>
                <a:gd name="adj3" fmla="val 16634370"/>
                <a:gd name="adj4" fmla="val 15548505"/>
                <a:gd name="adj5" fmla="val 4085"/>
              </a:avLst>
            </a:pr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071669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983" y="2917540"/>
            <a:ext cx="9440034" cy="1022921"/>
          </a:xfrm>
        </p:spPr>
        <p:txBody>
          <a:bodyPr>
            <a:noAutofit/>
          </a:bodyPr>
          <a:lstStyle/>
          <a:p>
            <a:r>
              <a:rPr lang="it-IT" sz="6600" dirty="0" smtClean="0"/>
              <a:t>Analisi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458402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521773" y="1683604"/>
            <a:ext cx="10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err="1" smtClean="0"/>
              <a:t>Data.php</a:t>
            </a:r>
            <a:endParaRPr lang="it-CH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166340" y="177704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Grafico</a:t>
            </a:r>
            <a:endParaRPr lang="it-CH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475117" y="279656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Select</a:t>
            </a:r>
            <a:endParaRPr lang="it-CH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475116" y="3631418"/>
            <a:ext cx="15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Formattazione</a:t>
            </a:r>
            <a:endParaRPr lang="it-CH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1166407" y="4835605"/>
            <a:ext cx="17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Output (</a:t>
            </a:r>
            <a:r>
              <a:rPr lang="it-CH" dirty="0" err="1" smtClean="0"/>
              <a:t>encode</a:t>
            </a:r>
            <a:r>
              <a:rPr lang="it-CH" dirty="0" smtClean="0"/>
              <a:t>)</a:t>
            </a:r>
            <a:endParaRPr lang="it-CH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226725" y="4835605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AJAX richiama</a:t>
            </a:r>
            <a:endParaRPr lang="it-CH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8085827" y="3728548"/>
            <a:ext cx="236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err="1" smtClean="0"/>
              <a:t>Decode</a:t>
            </a:r>
            <a:r>
              <a:rPr lang="it-CH" dirty="0" smtClean="0"/>
              <a:t> + assegnazione</a:t>
            </a:r>
            <a:endParaRPr lang="it-CH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085827" y="2855677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Aggiornamento grafico</a:t>
            </a:r>
            <a:endParaRPr lang="it-CH" dirty="0"/>
          </a:p>
        </p:txBody>
      </p:sp>
      <p:cxnSp>
        <p:nvCxnSpPr>
          <p:cNvPr id="12" name="Connettore 2 11"/>
          <p:cNvCxnSpPr/>
          <p:nvPr/>
        </p:nvCxnSpPr>
        <p:spPr>
          <a:xfrm>
            <a:off x="2224040" y="2070340"/>
            <a:ext cx="0" cy="72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>
            <a:off x="2224040" y="2981229"/>
            <a:ext cx="0" cy="72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2219589" y="4000750"/>
            <a:ext cx="0" cy="72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>
            <a:off x="2820563" y="5020271"/>
            <a:ext cx="5055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 flipV="1">
            <a:off x="8686525" y="4097880"/>
            <a:ext cx="3214" cy="80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V="1">
            <a:off x="8686525" y="3125502"/>
            <a:ext cx="3214" cy="80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 flipV="1">
            <a:off x="8686525" y="2117952"/>
            <a:ext cx="3214" cy="80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44" y="5204937"/>
            <a:ext cx="4000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13" y="1419762"/>
            <a:ext cx="12283427" cy="4018476"/>
          </a:xfrm>
        </p:spPr>
      </p:pic>
      <p:sp>
        <p:nvSpPr>
          <p:cNvPr id="5" name="TextBox 4"/>
          <p:cNvSpPr txBox="1"/>
          <p:nvPr/>
        </p:nvSpPr>
        <p:spPr>
          <a:xfrm>
            <a:off x="2162175" y="685800"/>
            <a:ext cx="21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Mettere </a:t>
            </a:r>
            <a:r>
              <a:rPr lang="it-IT" dirty="0" err="1" smtClean="0"/>
              <a:t>img</a:t>
            </a:r>
            <a:r>
              <a:rPr lang="it-IT" dirty="0" smtClean="0"/>
              <a:t> grafico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4167923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13" y="1419762"/>
            <a:ext cx="12283427" cy="4018476"/>
          </a:xfrm>
        </p:spPr>
      </p:pic>
    </p:spTree>
    <p:extLst>
      <p:ext uri="{BB962C8B-B14F-4D97-AF65-F5344CB8AC3E}">
        <p14:creationId xmlns:p14="http://schemas.microsoft.com/office/powerpoint/2010/main" val="101981260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983" y="2829980"/>
            <a:ext cx="9440034" cy="1198041"/>
          </a:xfrm>
        </p:spPr>
        <p:txBody>
          <a:bodyPr>
            <a:normAutofit/>
          </a:bodyPr>
          <a:lstStyle/>
          <a:p>
            <a:r>
              <a:rPr lang="it-IT" sz="6600" dirty="0" smtClean="0"/>
              <a:t>Stazione di rilevamento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6402383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2" t="24635" r="37605" b="31426"/>
          <a:stretch/>
        </p:blipFill>
        <p:spPr>
          <a:xfrm>
            <a:off x="952704" y="0"/>
            <a:ext cx="10286592" cy="6858000"/>
          </a:xfrm>
        </p:spPr>
      </p:pic>
    </p:spTree>
    <p:extLst>
      <p:ext uri="{BB962C8B-B14F-4D97-AF65-F5344CB8AC3E}">
        <p14:creationId xmlns:p14="http://schemas.microsoft.com/office/powerpoint/2010/main" val="19074959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119" y="1399625"/>
            <a:ext cx="10353762" cy="4058751"/>
          </a:xfrm>
        </p:spPr>
        <p:txBody>
          <a:bodyPr anchor="ctr">
            <a:normAutofit/>
          </a:bodyPr>
          <a:lstStyle/>
          <a:p>
            <a:pPr lvl="1"/>
            <a:r>
              <a:rPr lang="it-CH" sz="3600" dirty="0" smtClean="0"/>
              <a:t>#</a:t>
            </a:r>
            <a:r>
              <a:rPr lang="it-CH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include </a:t>
            </a:r>
            <a:r>
              <a:rPr lang="it-CH" sz="3600" dirty="0"/>
              <a:t>&lt;</a:t>
            </a:r>
            <a:r>
              <a:rPr lang="it-CH" sz="3600" dirty="0">
                <a:solidFill>
                  <a:srgbClr val="FFC000"/>
                </a:solidFill>
              </a:rPr>
              <a:t>SFE_MMA8452Q.h</a:t>
            </a:r>
            <a:r>
              <a:rPr lang="it-CH" sz="3600" dirty="0" smtClean="0"/>
              <a:t>&gt;</a:t>
            </a:r>
          </a:p>
          <a:p>
            <a:pPr lvl="1"/>
            <a:r>
              <a:rPr lang="it-CH" sz="3600" dirty="0"/>
              <a:t>MMA8452Q accel</a:t>
            </a:r>
            <a:r>
              <a:rPr lang="it-CH" sz="3600" dirty="0" smtClean="0"/>
              <a:t>;</a:t>
            </a:r>
          </a:p>
          <a:p>
            <a:pPr lvl="1"/>
            <a:r>
              <a:rPr lang="it-CH" sz="3600" dirty="0"/>
              <a:t>accel.init(SCALE_2G, ODR_400</a:t>
            </a:r>
            <a:r>
              <a:rPr lang="it-CH" sz="3600" dirty="0" smtClean="0"/>
              <a:t>);</a:t>
            </a:r>
          </a:p>
          <a:p>
            <a:pPr lvl="1"/>
            <a:r>
              <a:rPr lang="it-CH" sz="3600" dirty="0" smtClean="0"/>
              <a:t>accel.x o accel.cx</a:t>
            </a:r>
            <a:endParaRPr lang="it-CH" sz="3600" dirty="0"/>
          </a:p>
        </p:txBody>
      </p:sp>
    </p:spTree>
    <p:extLst>
      <p:ext uri="{BB962C8B-B14F-4D97-AF65-F5344CB8AC3E}">
        <p14:creationId xmlns:p14="http://schemas.microsoft.com/office/powerpoint/2010/main" val="24301256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3" y="951363"/>
            <a:ext cx="4901293" cy="25853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 if (client.connect(server, 80</a:t>
            </a:r>
            <a:r>
              <a:rPr lang="it-CH" sz="2400" dirty="0" smtClean="0"/>
              <a:t>)){</a:t>
            </a:r>
            <a:endParaRPr lang="it-CH" sz="2400" dirty="0"/>
          </a:p>
          <a:p>
            <a:r>
              <a:rPr lang="it-CH" sz="2400" dirty="0"/>
              <a:t> </a:t>
            </a:r>
            <a:r>
              <a:rPr lang="it-CH" sz="2400" dirty="0" smtClean="0"/>
              <a:t>	Serial.println</a:t>
            </a:r>
            <a:r>
              <a:rPr lang="it-CH" sz="2400" dirty="0"/>
              <a:t>("Connesso</a:t>
            </a:r>
            <a:r>
              <a:rPr lang="it-CH" sz="2400" dirty="0" smtClean="0"/>
              <a:t>");</a:t>
            </a:r>
            <a:endParaRPr lang="it-CH" sz="2400" dirty="0"/>
          </a:p>
          <a:p>
            <a:r>
              <a:rPr lang="it-CH" sz="2400" dirty="0" smtClean="0"/>
              <a:t>	if (accel.available</a:t>
            </a:r>
            <a:r>
              <a:rPr lang="it-CH" sz="2400" dirty="0"/>
              <a:t>() == 1){</a:t>
            </a:r>
          </a:p>
          <a:p>
            <a:r>
              <a:rPr lang="it-CH" sz="2400" dirty="0"/>
              <a:t>      </a:t>
            </a:r>
            <a:r>
              <a:rPr lang="it-CH" sz="2400" dirty="0" smtClean="0"/>
              <a:t>		</a:t>
            </a:r>
            <a:r>
              <a:rPr lang="it-CH" sz="2400" dirty="0" err="1" smtClean="0"/>
              <a:t>accel.read</a:t>
            </a:r>
            <a:r>
              <a:rPr lang="it-CH" sz="2400" dirty="0" smtClean="0"/>
              <a:t>();</a:t>
            </a:r>
          </a:p>
          <a:p>
            <a:endParaRPr lang="it-CH" sz="2400" dirty="0">
              <a:solidFill>
                <a:srgbClr val="FFC000"/>
              </a:solidFill>
            </a:endParaRPr>
          </a:p>
          <a:p>
            <a:endParaRPr lang="it-CH" sz="2400" dirty="0" smtClean="0">
              <a:solidFill>
                <a:srgbClr val="FFC000"/>
              </a:solidFill>
            </a:endParaRPr>
          </a:p>
          <a:p>
            <a:endParaRPr lang="it-CH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0078" y="951363"/>
            <a:ext cx="4901293" cy="26776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strURL = "GET /index.php?x=";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accel.cx;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"&amp;y=";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accel.cy;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"&amp;z=";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accel.cz;</a:t>
            </a:r>
          </a:p>
          <a:p>
            <a:r>
              <a:rPr lang="it-CH" sz="2400" dirty="0" smtClean="0"/>
              <a:t>strURL </a:t>
            </a:r>
            <a:r>
              <a:rPr lang="it-CH" sz="2400" dirty="0"/>
              <a:t>+= " HTTP/1.1";</a:t>
            </a:r>
            <a:endParaRPr lang="it-CH" dirty="0"/>
          </a:p>
        </p:txBody>
      </p:sp>
      <p:sp>
        <p:nvSpPr>
          <p:cNvPr id="7" name="TextBox 6"/>
          <p:cNvSpPr txBox="1"/>
          <p:nvPr/>
        </p:nvSpPr>
        <p:spPr>
          <a:xfrm>
            <a:off x="3645354" y="4250998"/>
            <a:ext cx="4901293" cy="19389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client.println(strURL);</a:t>
            </a:r>
          </a:p>
          <a:p>
            <a:r>
              <a:rPr lang="it-CH" sz="2400" dirty="0" smtClean="0"/>
              <a:t>client.println</a:t>
            </a:r>
            <a:r>
              <a:rPr lang="it-CH" sz="2400" dirty="0"/>
              <a:t>("Host: 10.20.4.202");</a:t>
            </a:r>
          </a:p>
          <a:p>
            <a:r>
              <a:rPr lang="it-CH" sz="2400" dirty="0" smtClean="0"/>
              <a:t>client.println</a:t>
            </a:r>
            <a:r>
              <a:rPr lang="it-CH" sz="2400" dirty="0"/>
              <a:t>("Connection: close");</a:t>
            </a:r>
          </a:p>
          <a:p>
            <a:r>
              <a:rPr lang="it-CH" sz="2400" dirty="0" smtClean="0"/>
              <a:t>client.println</a:t>
            </a:r>
            <a:r>
              <a:rPr lang="it-CH" sz="2400" dirty="0"/>
              <a:t>();</a:t>
            </a:r>
          </a:p>
          <a:p>
            <a:r>
              <a:rPr lang="it-CH" sz="2400" dirty="0" smtClean="0"/>
              <a:t>client.stop</a:t>
            </a:r>
            <a:r>
              <a:rPr lang="it-CH" sz="2400" dirty="0"/>
              <a:t>();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379006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CH" dirty="0" smtClean="0"/>
              <a:t>Recupero dei valori: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6657" y="3216464"/>
            <a:ext cx="9078685" cy="15696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 if(isset($_GET['x']) &amp;&amp; isset($_GET['y']) &amp;&amp; isset($_GET['z'])){</a:t>
            </a:r>
          </a:p>
          <a:p>
            <a:r>
              <a:rPr lang="it-CH" sz="2400" dirty="0" smtClean="0"/>
              <a:t>        $</a:t>
            </a:r>
            <a:r>
              <a:rPr lang="it-CH" sz="2400" dirty="0"/>
              <a:t>x = $_GET['x'];</a:t>
            </a:r>
          </a:p>
          <a:p>
            <a:r>
              <a:rPr lang="it-CH" sz="2400" dirty="0"/>
              <a:t>        $y = $_GET['y'];</a:t>
            </a:r>
          </a:p>
          <a:p>
            <a:r>
              <a:rPr lang="it-CH" sz="2400" dirty="0"/>
              <a:t>        $z = $_GET['z'];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423577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CH" dirty="0" smtClean="0"/>
              <a:t>Connessione a MySQL e DB: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6657" y="3585795"/>
            <a:ext cx="9078685" cy="8309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CH" sz="2400" dirty="0"/>
              <a:t>$link = mysql_connect('localhost', 'root', </a:t>
            </a:r>
            <a:r>
              <a:rPr lang="it-CH" sz="2400" dirty="0" smtClean="0"/>
              <a:t>'root');     </a:t>
            </a:r>
          </a:p>
          <a:p>
            <a:r>
              <a:rPr lang="it-CH" sz="2400" dirty="0"/>
              <a:t>mysql_select_db("surveystation") or </a:t>
            </a:r>
            <a:r>
              <a:rPr lang="it-CH" sz="2400" dirty="0" smtClean="0"/>
              <a:t>die(</a:t>
            </a:r>
            <a:r>
              <a:rPr lang="it-CH" sz="2400" dirty="0"/>
              <a:t>"</a:t>
            </a:r>
            <a:r>
              <a:rPr lang="it-CH" sz="2400" dirty="0" smtClean="0"/>
              <a:t>Error select DB");</a:t>
            </a:r>
            <a:endParaRPr lang="it-CH" sz="2400" dirty="0"/>
          </a:p>
        </p:txBody>
      </p:sp>
    </p:spTree>
    <p:extLst>
      <p:ext uri="{BB962C8B-B14F-4D97-AF65-F5344CB8AC3E}">
        <p14:creationId xmlns:p14="http://schemas.microsoft.com/office/powerpoint/2010/main" val="3546390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it-CH" dirty="0" smtClean="0"/>
              <a:t>Creazione e invio della query: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6657" y="3216464"/>
            <a:ext cx="9078685" cy="15696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$</a:t>
            </a:r>
            <a:r>
              <a:rPr lang="en-US" sz="2400" dirty="0" err="1"/>
              <a:t>sql</a:t>
            </a:r>
            <a:r>
              <a:rPr lang="en-US" sz="2400" dirty="0"/>
              <a:t> = "INSERT INTO </a:t>
            </a:r>
            <a:r>
              <a:rPr lang="en-US" sz="2400" dirty="0" err="1"/>
              <a:t>surveystation.sismografo</a:t>
            </a:r>
            <a:r>
              <a:rPr lang="en-US" sz="2400" dirty="0"/>
              <a:t> (</a:t>
            </a:r>
            <a:r>
              <a:rPr lang="en-US" sz="2400" dirty="0" err="1"/>
              <a:t>Valore_X</a:t>
            </a:r>
            <a:r>
              <a:rPr lang="en-US" sz="2400" dirty="0"/>
              <a:t>, </a:t>
            </a:r>
            <a:r>
              <a:rPr lang="en-US" sz="2400" dirty="0" err="1"/>
              <a:t>Valore_Y</a:t>
            </a:r>
            <a:r>
              <a:rPr lang="en-US" sz="2400" dirty="0"/>
              <a:t>, </a:t>
            </a:r>
            <a:r>
              <a:rPr lang="en-US" sz="2400" dirty="0" err="1"/>
              <a:t>Valore_Z</a:t>
            </a:r>
            <a:r>
              <a:rPr lang="en-US" sz="2400" dirty="0"/>
              <a:t>, Data) </a:t>
            </a:r>
            <a:r>
              <a:rPr lang="en-US" sz="2400" dirty="0" smtClean="0"/>
              <a:t>VALUES </a:t>
            </a:r>
            <a:r>
              <a:rPr lang="en-US" sz="2400" dirty="0"/>
              <a:t>(".$x.", ".$y.", ".$z.", now())"; </a:t>
            </a:r>
            <a:endParaRPr lang="en-US" sz="2400" dirty="0" smtClean="0"/>
          </a:p>
          <a:p>
            <a:r>
              <a:rPr lang="it-CH" sz="2400" dirty="0" smtClean="0"/>
              <a:t>mysql_query</a:t>
            </a:r>
            <a:r>
              <a:rPr lang="it-CH" sz="2400" dirty="0"/>
              <a:t>( $sql, $link </a:t>
            </a:r>
            <a:r>
              <a:rPr lang="it-CH" sz="2400" dirty="0" smtClean="0"/>
              <a:t>);</a:t>
            </a:r>
          </a:p>
          <a:p>
            <a:r>
              <a:rPr lang="it-CH" sz="2400" dirty="0" smtClean="0"/>
              <a:t>mysql_close</a:t>
            </a:r>
            <a:r>
              <a:rPr lang="it-CH" sz="2400" dirty="0"/>
              <a:t>($link);</a:t>
            </a:r>
          </a:p>
        </p:txBody>
      </p:sp>
    </p:spTree>
    <p:extLst>
      <p:ext uri="{BB962C8B-B14F-4D97-AF65-F5344CB8AC3E}">
        <p14:creationId xmlns:p14="http://schemas.microsoft.com/office/powerpoint/2010/main" val="31543941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917540"/>
            <a:ext cx="9440034" cy="1022921"/>
          </a:xfrm>
        </p:spPr>
        <p:txBody>
          <a:bodyPr>
            <a:noAutofit/>
          </a:bodyPr>
          <a:lstStyle/>
          <a:p>
            <a:r>
              <a:rPr lang="it-IT" sz="6600" dirty="0" smtClean="0"/>
              <a:t>Richiesta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474432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983" y="2858555"/>
            <a:ext cx="9440034" cy="1140891"/>
          </a:xfrm>
        </p:spPr>
        <p:txBody>
          <a:bodyPr>
            <a:normAutofit/>
          </a:bodyPr>
          <a:lstStyle/>
          <a:p>
            <a:r>
              <a:rPr lang="it-IT" sz="6600" dirty="0" smtClean="0"/>
              <a:t>Conclusioni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9067349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983" y="2887130"/>
            <a:ext cx="9440034" cy="1083741"/>
          </a:xfrm>
        </p:spPr>
        <p:txBody>
          <a:bodyPr>
            <a:noAutofit/>
          </a:bodyPr>
          <a:lstStyle/>
          <a:p>
            <a:r>
              <a:rPr lang="it-IT" sz="6600" dirty="0" smtClean="0"/>
              <a:t>Consuntivo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10121558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" y="1245301"/>
            <a:ext cx="12174502" cy="4367398"/>
          </a:xfrm>
        </p:spPr>
      </p:pic>
    </p:spTree>
    <p:extLst>
      <p:ext uri="{BB962C8B-B14F-4D97-AF65-F5344CB8AC3E}">
        <p14:creationId xmlns:p14="http://schemas.microsoft.com/office/powerpoint/2010/main" val="3109014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233797"/>
              </p:ext>
            </p:extLst>
          </p:nvPr>
        </p:nvGraphicFramePr>
        <p:xfrm>
          <a:off x="0" y="1465271"/>
          <a:ext cx="12192000" cy="39274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009"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Risorsa</a:t>
                      </a:r>
                      <a:endParaRPr lang="it-IT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Prezzo</a:t>
                      </a:r>
                      <a:endParaRPr lang="it-IT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009"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Accelerometro</a:t>
                      </a:r>
                      <a:endParaRPr lang="it-IT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CHF + 10 spedizione = 16 CHF</a:t>
                      </a:r>
                      <a:endParaRPr lang="it-IT" sz="3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009"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Personale</a:t>
                      </a:r>
                      <a:endParaRPr lang="it-IT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CHF/h * 142 h lavoro * 5 persone = 35500 </a:t>
                      </a:r>
                      <a:endParaRPr lang="it-IT" sz="3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009">
                <a:tc>
                  <a:txBody>
                    <a:bodyPr/>
                    <a:lstStyle/>
                    <a:p>
                      <a:r>
                        <a:rPr lang="it-IT" sz="3600" dirty="0" smtClean="0"/>
                        <a:t>Arduino Ethernet</a:t>
                      </a:r>
                      <a:endParaRPr lang="it-IT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0.- (</a:t>
                      </a:r>
                      <a:r>
                        <a:rPr lang="it-IT" sz="3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</a:t>
                      </a:r>
                      <a:r>
                        <a:rPr lang="fr-CH" sz="3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it-IT" sz="3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disposizione) </a:t>
                      </a:r>
                      <a:endParaRPr lang="it-IT" sz="3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96708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(</a:t>
            </a:r>
            <a:r>
              <a:rPr lang="it-IT" dirty="0" err="1" smtClean="0"/>
              <a:t>img</a:t>
            </a:r>
            <a:r>
              <a:rPr lang="it-IT" dirty="0" smtClean="0"/>
              <a:t> grafico + stazione)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6134421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286061"/>
            <a:ext cx="10353762" cy="2285878"/>
          </a:xfrm>
        </p:spPr>
        <p:txBody>
          <a:bodyPr>
            <a:normAutofit/>
          </a:bodyPr>
          <a:lstStyle/>
          <a:p>
            <a:r>
              <a:rPr lang="it-IT" sz="3600" dirty="0" smtClean="0"/>
              <a:t>Rilevamento terremoto</a:t>
            </a:r>
          </a:p>
          <a:p>
            <a:r>
              <a:rPr lang="it-IT" sz="3600" dirty="0" smtClean="0"/>
              <a:t>Visualizzazione dati sul sito web</a:t>
            </a:r>
          </a:p>
          <a:p>
            <a:r>
              <a:rPr lang="it-IT" sz="3600" dirty="0" smtClean="0"/>
              <a:t>Salvataggio dati interessanti</a:t>
            </a:r>
          </a:p>
        </p:txBody>
      </p:sp>
    </p:spTree>
    <p:extLst>
      <p:ext uri="{BB962C8B-B14F-4D97-AF65-F5344CB8AC3E}">
        <p14:creationId xmlns:p14="http://schemas.microsoft.com/office/powerpoint/2010/main" val="15181989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983" y="2904956"/>
            <a:ext cx="9440034" cy="1048088"/>
          </a:xfrm>
        </p:spPr>
        <p:txBody>
          <a:bodyPr>
            <a:noAutofit/>
          </a:bodyPr>
          <a:lstStyle/>
          <a:p>
            <a:r>
              <a:rPr lang="it-IT" sz="6600" dirty="0" smtClean="0"/>
              <a:t>Preventivo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809510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" y="1283760"/>
            <a:ext cx="12179228" cy="4290480"/>
          </a:xfrm>
        </p:spPr>
      </p:pic>
    </p:spTree>
    <p:extLst>
      <p:ext uri="{BB962C8B-B14F-4D97-AF65-F5344CB8AC3E}">
        <p14:creationId xmlns:p14="http://schemas.microsoft.com/office/powerpoint/2010/main" val="18733994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983" y="2904956"/>
            <a:ext cx="9440034" cy="1048088"/>
          </a:xfrm>
        </p:spPr>
        <p:txBody>
          <a:bodyPr>
            <a:noAutofit/>
          </a:bodyPr>
          <a:lstStyle/>
          <a:p>
            <a:r>
              <a:rPr lang="it-IT" sz="6600" dirty="0" smtClean="0"/>
              <a:t>Costi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13026275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206</TotalTime>
  <Words>484</Words>
  <Application>Microsoft Office PowerPoint</Application>
  <PresentationFormat>Widescreen</PresentationFormat>
  <Paragraphs>144</Paragraphs>
  <Slides>54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Calisto MT</vt:lpstr>
      <vt:lpstr>Trebuchet MS</vt:lpstr>
      <vt:lpstr>Wingdings</vt:lpstr>
      <vt:lpstr>Wingdings 2</vt:lpstr>
      <vt:lpstr>Slate</vt:lpstr>
      <vt:lpstr>Survey Station</vt:lpstr>
      <vt:lpstr>Indice</vt:lpstr>
      <vt:lpstr>PowerPoint Presentation</vt:lpstr>
      <vt:lpstr>Analisi</vt:lpstr>
      <vt:lpstr>Richiesta</vt:lpstr>
      <vt:lpstr>PowerPoint Presentation</vt:lpstr>
      <vt:lpstr>Preventivo</vt:lpstr>
      <vt:lpstr>PowerPoint Presentation</vt:lpstr>
      <vt:lpstr>Costi</vt:lpstr>
      <vt:lpstr>PowerPoint Presentation</vt:lpstr>
      <vt:lpstr>Progettazione</vt:lpstr>
      <vt:lpstr>Sistema</vt:lpstr>
      <vt:lpstr>PowerPoint Presentation</vt:lpstr>
      <vt:lpstr>Database</vt:lpstr>
      <vt:lpstr>PowerPoint Presentation</vt:lpstr>
      <vt:lpstr>PowerPoint Presentation</vt:lpstr>
      <vt:lpstr>PowerPoint Presentation</vt:lpstr>
      <vt:lpstr>Sito</vt:lpstr>
      <vt:lpstr>PowerPoint Presentation</vt:lpstr>
      <vt:lpstr>Stazione di rilevamento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Implementazione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Sito</vt:lpstr>
      <vt:lpstr>PowerPoint Presentation</vt:lpstr>
      <vt:lpstr>PowerPoint Presentation</vt:lpstr>
      <vt:lpstr>PowerPoint Presentation</vt:lpstr>
      <vt:lpstr>PowerPoint Presentation</vt:lpstr>
      <vt:lpstr>Stazione di rilevamento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Conclusioni</vt:lpstr>
      <vt:lpstr>Consuntivo</vt:lpstr>
      <vt:lpstr>PowerPoint Presentation</vt:lpstr>
      <vt:lpstr>PowerPoint Presentation</vt:lpstr>
      <vt:lpstr>(img grafico + stazione)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Station</dc:title>
  <dc:creator>Riccardo di Summa</dc:creator>
  <cp:lastModifiedBy>Riccardo di Summa</cp:lastModifiedBy>
  <cp:revision>18</cp:revision>
  <dcterms:created xsi:type="dcterms:W3CDTF">2017-05-18T05:25:57Z</dcterms:created>
  <dcterms:modified xsi:type="dcterms:W3CDTF">2017-05-18T21:37:04Z</dcterms:modified>
</cp:coreProperties>
</file>